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7"/>
  </p:notesMasterIdLst>
  <p:sldIdLst>
    <p:sldId id="257" r:id="rId5"/>
    <p:sldId id="314" r:id="rId6"/>
    <p:sldId id="327" r:id="rId7"/>
    <p:sldId id="315" r:id="rId8"/>
    <p:sldId id="319" r:id="rId9"/>
    <p:sldId id="328" r:id="rId10"/>
    <p:sldId id="318" r:id="rId11"/>
    <p:sldId id="316" r:id="rId12"/>
    <p:sldId id="329" r:id="rId13"/>
    <p:sldId id="311" r:id="rId14"/>
    <p:sldId id="330" r:id="rId15"/>
    <p:sldId id="317" r:id="rId16"/>
    <p:sldId id="331" r:id="rId17"/>
    <p:sldId id="322" r:id="rId18"/>
    <p:sldId id="323" r:id="rId19"/>
    <p:sldId id="324" r:id="rId20"/>
    <p:sldId id="335" r:id="rId21"/>
    <p:sldId id="326" r:id="rId22"/>
    <p:sldId id="332" r:id="rId23"/>
    <p:sldId id="333" r:id="rId24"/>
    <p:sldId id="334" r:id="rId25"/>
    <p:sldId id="325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나눔스퀘어_ac" panose="020B0600000101010101" pitchFamily="50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_ac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56B9C-A165-4A8A-ABA4-0830401794E6}" v="1213" dt="2022-10-22T17:04:48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83313" autoAdjust="0"/>
  </p:normalViewPr>
  <p:slideViewPr>
    <p:cSldViewPr snapToGrid="0">
      <p:cViewPr varScale="1">
        <p:scale>
          <a:sx n="93" d="100"/>
          <a:sy n="93" d="100"/>
        </p:scale>
        <p:origin x="12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205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3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2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iteration </a:t>
            </a:r>
            <a:r>
              <a:rPr lang="ko-KR" altLang="en-US" dirty="0"/>
              <a:t>파일을 로컬에 다운로드 한 후</a:t>
            </a:r>
            <a:r>
              <a:rPr lang="en-US" altLang="ko-KR" dirty="0"/>
              <a:t>, </a:t>
            </a:r>
            <a:r>
              <a:rPr lang="ko-KR" altLang="en-US" dirty="0"/>
              <a:t>만일을 대비해서 백업을 하려 했는데요</a:t>
            </a:r>
            <a:endParaRPr lang="en-US" altLang="ko-KR" dirty="0"/>
          </a:p>
          <a:p>
            <a:r>
              <a:rPr lang="ko-KR" altLang="en-US" dirty="0"/>
              <a:t>그 백업한 모델을 다시 서버에 올리고 돌리려 하니까 파일 데이터가 일부 날라갔더라구요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PytorchStreamReader</a:t>
            </a:r>
            <a:r>
              <a:rPr lang="en-US" altLang="ko-KR" dirty="0"/>
              <a:t> failed reading zip archive: failed finding central directory</a:t>
            </a:r>
          </a:p>
          <a:p>
            <a:r>
              <a:rPr lang="ko-KR" altLang="en-US" dirty="0"/>
              <a:t>파일에 문제가 생겨</a:t>
            </a:r>
            <a:r>
              <a:rPr lang="en-US" altLang="ko-KR" dirty="0"/>
              <a:t>, </a:t>
            </a:r>
            <a:r>
              <a:rPr lang="ko-KR" altLang="en-US" dirty="0"/>
              <a:t>재다운로드 해야 하는 </a:t>
            </a:r>
            <a:r>
              <a:rPr lang="ko-KR" altLang="en-US" dirty="0" err="1"/>
              <a:t>오류메세지가</a:t>
            </a:r>
            <a:r>
              <a:rPr lang="ko-KR" altLang="en-US" dirty="0"/>
              <a:t> 나왔었습니다</a:t>
            </a:r>
            <a:r>
              <a:rPr lang="en-US" altLang="ko-KR" dirty="0"/>
              <a:t>. </a:t>
            </a:r>
            <a:r>
              <a:rPr lang="ko-KR" altLang="en-US" dirty="0"/>
              <a:t>그래서 그냥</a:t>
            </a:r>
            <a:r>
              <a:rPr lang="en-US" altLang="ko-KR" dirty="0"/>
              <a:t>.. </a:t>
            </a:r>
            <a:r>
              <a:rPr lang="ko-KR" altLang="en-US" dirty="0"/>
              <a:t>원격 서버 상에서 </a:t>
            </a:r>
            <a:r>
              <a:rPr lang="ko-KR" altLang="en-US" dirty="0" err="1"/>
              <a:t>복붙하기로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training</a:t>
            </a:r>
            <a:r>
              <a:rPr lang="ko-KR" altLang="en-US" dirty="0"/>
              <a:t>과 </a:t>
            </a:r>
            <a:r>
              <a:rPr lang="en-US" altLang="ko-KR" dirty="0"/>
              <a:t>inference </a:t>
            </a:r>
            <a:r>
              <a:rPr lang="ko-KR" altLang="en-US" dirty="0" err="1"/>
              <a:t>할때</a:t>
            </a:r>
            <a:r>
              <a:rPr lang="ko-KR" altLang="en-US" dirty="0"/>
              <a:t> 초반에 뜨는 </a:t>
            </a:r>
            <a:r>
              <a:rPr lang="en-US" altLang="ko-KR" dirty="0" err="1"/>
              <a:t>UserWarning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/</a:t>
            </a:r>
            <a:r>
              <a:rPr lang="ko-KR" altLang="en-US" dirty="0"/>
              <a:t>anaconda3/</a:t>
            </a:r>
            <a:r>
              <a:rPr lang="ko-KR" altLang="en-US" dirty="0" err="1"/>
              <a:t>envs</a:t>
            </a:r>
            <a:r>
              <a:rPr lang="ko-KR" altLang="en-US" dirty="0"/>
              <a:t>/HFGI/</a:t>
            </a:r>
            <a:r>
              <a:rPr lang="ko-KR" altLang="en-US" dirty="0" err="1"/>
              <a:t>lib</a:t>
            </a:r>
            <a:r>
              <a:rPr lang="ko-KR" altLang="en-US" dirty="0"/>
              <a:t>/python3.7/</a:t>
            </a:r>
            <a:r>
              <a:rPr lang="ko-KR" altLang="en-US" dirty="0" err="1"/>
              <a:t>site-packages</a:t>
            </a:r>
            <a:r>
              <a:rPr lang="ko-KR" altLang="en-US" dirty="0"/>
              <a:t>/</a:t>
            </a:r>
            <a:r>
              <a:rPr lang="ko-KR" altLang="en-US" dirty="0" err="1"/>
              <a:t>torch</a:t>
            </a:r>
            <a:r>
              <a:rPr lang="ko-KR" altLang="en-US" dirty="0"/>
              <a:t>/</a:t>
            </a:r>
            <a:r>
              <a:rPr lang="ko-KR" altLang="en-US" dirty="0" err="1"/>
              <a:t>nn</a:t>
            </a:r>
            <a:r>
              <a:rPr lang="ko-KR" altLang="en-US" dirty="0"/>
              <a:t>/functional.py:3063: </a:t>
            </a:r>
            <a:r>
              <a:rPr lang="ko-KR" altLang="en-US" dirty="0" err="1"/>
              <a:t>UserWarning</a:t>
            </a:r>
            <a:r>
              <a:rPr lang="ko-KR" altLang="en-US" dirty="0"/>
              <a:t>: </a:t>
            </a:r>
            <a:r>
              <a:rPr lang="ko-KR" altLang="en-US" dirty="0" err="1"/>
              <a:t>Default</a:t>
            </a:r>
            <a:r>
              <a:rPr lang="ko-KR" altLang="en-US" dirty="0"/>
              <a:t> </a:t>
            </a:r>
            <a:r>
              <a:rPr lang="ko-KR" altLang="en-US" dirty="0" err="1"/>
              <a:t>upsampling</a:t>
            </a:r>
            <a:r>
              <a:rPr lang="ko-KR" altLang="en-US" dirty="0"/>
              <a:t> </a:t>
            </a:r>
            <a:r>
              <a:rPr lang="ko-KR" altLang="en-US" dirty="0" err="1"/>
              <a:t>behavior</a:t>
            </a:r>
            <a:r>
              <a:rPr lang="ko-KR" altLang="en-US" dirty="0"/>
              <a:t> </a:t>
            </a:r>
            <a:r>
              <a:rPr lang="ko-KR" altLang="en-US" dirty="0" err="1"/>
              <a:t>when</a:t>
            </a:r>
            <a:r>
              <a:rPr lang="ko-KR" altLang="en-US" dirty="0"/>
              <a:t> </a:t>
            </a:r>
            <a:r>
              <a:rPr lang="ko-KR" altLang="en-US" dirty="0" err="1"/>
              <a:t>mode</a:t>
            </a:r>
            <a:r>
              <a:rPr lang="ko-KR" altLang="en-US" dirty="0"/>
              <a:t>=</a:t>
            </a:r>
            <a:r>
              <a:rPr lang="ko-KR" altLang="en-US" dirty="0" err="1"/>
              <a:t>bilinear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changed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align_corners</a:t>
            </a:r>
            <a:r>
              <a:rPr lang="ko-KR" altLang="en-US" dirty="0"/>
              <a:t>=</a:t>
            </a:r>
            <a:r>
              <a:rPr lang="ko-KR" altLang="en-US" dirty="0" err="1"/>
              <a:t>False</a:t>
            </a:r>
            <a:r>
              <a:rPr lang="ko-KR" altLang="en-US" dirty="0"/>
              <a:t> </a:t>
            </a:r>
            <a:r>
              <a:rPr lang="ko-KR" altLang="en-US" dirty="0" err="1"/>
              <a:t>since</a:t>
            </a:r>
            <a:r>
              <a:rPr lang="ko-KR" altLang="en-US" dirty="0"/>
              <a:t> 0.4.0. </a:t>
            </a:r>
            <a:r>
              <a:rPr lang="ko-KR" altLang="en-US" dirty="0" err="1"/>
              <a:t>Please</a:t>
            </a:r>
            <a:r>
              <a:rPr lang="ko-KR" altLang="en-US" dirty="0"/>
              <a:t> </a:t>
            </a:r>
            <a:r>
              <a:rPr lang="ko-KR" altLang="en-US" dirty="0" err="1"/>
              <a:t>specify</a:t>
            </a:r>
            <a:r>
              <a:rPr lang="ko-KR" altLang="en-US" dirty="0"/>
              <a:t> </a:t>
            </a:r>
            <a:r>
              <a:rPr lang="ko-KR" altLang="en-US" dirty="0" err="1"/>
              <a:t>align_corners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old</a:t>
            </a:r>
            <a:r>
              <a:rPr lang="ko-KR" altLang="en-US" dirty="0"/>
              <a:t> </a:t>
            </a:r>
            <a:r>
              <a:rPr lang="ko-KR" altLang="en-US" dirty="0" err="1"/>
              <a:t>behavior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desired</a:t>
            </a:r>
            <a:r>
              <a:rPr lang="ko-KR" altLang="en-US" dirty="0"/>
              <a:t>. </a:t>
            </a:r>
            <a:r>
              <a:rPr lang="ko-KR" altLang="en-US" dirty="0" err="1"/>
              <a:t>See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documentation</a:t>
            </a:r>
            <a:r>
              <a:rPr lang="ko-KR" altLang="en-US" dirty="0"/>
              <a:t> of </a:t>
            </a:r>
            <a:r>
              <a:rPr lang="ko-KR" altLang="en-US" dirty="0" err="1"/>
              <a:t>nn.Upsample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details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  "</a:t>
            </a:r>
            <a:r>
              <a:rPr lang="ko-KR" altLang="en-US" dirty="0" err="1"/>
              <a:t>See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documentation</a:t>
            </a:r>
            <a:r>
              <a:rPr lang="ko-KR" altLang="en-US" dirty="0"/>
              <a:t> of </a:t>
            </a:r>
            <a:r>
              <a:rPr lang="ko-KR" altLang="en-US" dirty="0" err="1"/>
              <a:t>nn.Upsample</a:t>
            </a:r>
            <a:r>
              <a:rPr lang="ko-KR" altLang="en-US" dirty="0"/>
              <a:t>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details</a:t>
            </a:r>
            <a:r>
              <a:rPr lang="ko-KR" altLang="en-US" dirty="0"/>
              <a:t>.".</a:t>
            </a:r>
            <a:r>
              <a:rPr lang="ko-KR" altLang="en-US" dirty="0" err="1"/>
              <a:t>format</a:t>
            </a:r>
            <a:r>
              <a:rPr lang="ko-KR" altLang="en-US" dirty="0"/>
              <a:t>(</a:t>
            </a:r>
            <a:r>
              <a:rPr lang="ko-KR" altLang="en-US" dirty="0" err="1"/>
              <a:t>mode</a:t>
            </a:r>
            <a:r>
              <a:rPr lang="ko-KR" altLang="en-US" dirty="0"/>
              <a:t>))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해결하려고 했지만 큰 수확은 없었습니다</a:t>
            </a:r>
            <a:r>
              <a:rPr lang="en-US" altLang="ko-KR" dirty="0"/>
              <a:t>… </a:t>
            </a:r>
            <a:r>
              <a:rPr lang="ko-KR" altLang="en-US" dirty="0"/>
              <a:t>일단 문제없이 돌아가는 것</a:t>
            </a:r>
            <a:r>
              <a:rPr lang="en-US" altLang="ko-KR" dirty="0"/>
              <a:t> </a:t>
            </a:r>
            <a:r>
              <a:rPr lang="ko-KR" altLang="en-US" dirty="0"/>
              <a:t>것 같아서 놔두었습니다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51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Inversion</a:t>
            </a:r>
            <a:r>
              <a:rPr lang="ko-KR" altLang="en-US" dirty="0"/>
              <a:t>은 간단하게 </a:t>
            </a:r>
            <a:r>
              <a:rPr lang="en-US" altLang="ko-KR" dirty="0"/>
              <a:t>2</a:t>
            </a:r>
            <a:r>
              <a:rPr lang="ko-KR" altLang="en-US" dirty="0"/>
              <a:t>페이지로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왼쪽아래 사진의 안경구현이 엉망으로 되었네요</a:t>
            </a:r>
            <a:endParaRPr lang="en-US" altLang="ko-KR" dirty="0"/>
          </a:p>
          <a:p>
            <a:r>
              <a:rPr lang="ko-KR" altLang="en-US" dirty="0"/>
              <a:t>오른쪽아래 사진은 글씨가 조금 </a:t>
            </a:r>
            <a:r>
              <a:rPr lang="ko-KR" altLang="en-US" dirty="0" err="1"/>
              <a:t>변형되었구요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5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44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0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4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94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6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497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3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잔상이 마치 잔물결처럼 보이지 않나요</a:t>
            </a:r>
            <a:r>
              <a:rPr lang="en-US" altLang="ko-KR" dirty="0"/>
              <a:t>… </a:t>
            </a:r>
            <a:r>
              <a:rPr lang="en-US" altLang="ko-KR" dirty="0" err="1"/>
              <a:t>WaGI</a:t>
            </a:r>
            <a:r>
              <a:rPr lang="ko-KR" altLang="en-US" dirty="0"/>
              <a:t>를 </a:t>
            </a:r>
            <a:r>
              <a:rPr lang="ko-KR" altLang="en-US" dirty="0" err="1"/>
              <a:t>보다보니</a:t>
            </a:r>
            <a:r>
              <a:rPr lang="ko-KR" altLang="en-US" dirty="0"/>
              <a:t> 여기의 </a:t>
            </a:r>
            <a:r>
              <a:rPr lang="en-US" altLang="ko-KR" dirty="0"/>
              <a:t>wavelet</a:t>
            </a:r>
            <a:r>
              <a:rPr lang="ko-KR" altLang="en-US" dirty="0"/>
              <a:t>과는 다른 의미지만</a:t>
            </a:r>
            <a:r>
              <a:rPr lang="en-US" altLang="ko-KR" dirty="0"/>
              <a:t>,, wavelet</a:t>
            </a:r>
            <a:r>
              <a:rPr lang="ko-KR" altLang="en-US" dirty="0"/>
              <a:t>같네요 </a:t>
            </a:r>
            <a:r>
              <a:rPr lang="ko-KR" altLang="en-US" dirty="0" err="1"/>
              <a:t>ㅎㅎ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https://arxiv.org/abs/2210.09655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30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사담입니다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FFHQ</a:t>
            </a:r>
            <a:r>
              <a:rPr lang="ko-KR" altLang="en-US" dirty="0"/>
              <a:t>에서 데이터셋을 다운받는 방법에는 </a:t>
            </a:r>
            <a:r>
              <a:rPr lang="en-US" altLang="ko-KR" dirty="0"/>
              <a:t>2</a:t>
            </a:r>
            <a:r>
              <a:rPr lang="ko-KR" altLang="en-US" dirty="0"/>
              <a:t>가지가 있다고 합니다</a:t>
            </a:r>
            <a:r>
              <a:rPr lang="en-US" altLang="ko-KR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altLang="ko-KR" dirty="0"/>
              <a:t>Download_ffhq.py</a:t>
            </a:r>
            <a:r>
              <a:rPr lang="ko-KR" altLang="en-US" dirty="0"/>
              <a:t>를 받고 그걸 옵션을 통해 </a:t>
            </a:r>
            <a:r>
              <a:rPr lang="ko-KR" altLang="en-US" dirty="0" err="1"/>
              <a:t>코드실행하여</a:t>
            </a:r>
            <a:r>
              <a:rPr lang="ko-KR" altLang="en-US" dirty="0"/>
              <a:t> 다운받거나</a:t>
            </a:r>
            <a:r>
              <a:rPr lang="en-US" altLang="ko-KR" dirty="0"/>
              <a:t>, (2)</a:t>
            </a:r>
            <a:r>
              <a:rPr lang="ko-KR" altLang="en-US" dirty="0"/>
              <a:t>직접 구글드라이브에서 </a:t>
            </a:r>
            <a:r>
              <a:rPr lang="ko-KR" altLang="en-US" dirty="0" err="1"/>
              <a:t>다운로드받기</a:t>
            </a:r>
            <a:r>
              <a:rPr lang="en-US" altLang="ko-KR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문제</a:t>
            </a:r>
            <a:r>
              <a:rPr lang="en-US" altLang="ko-KR" dirty="0"/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파이썬 코드 실행에 문제가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파일에 문제가 있다고 하는데</a:t>
            </a:r>
            <a:r>
              <a:rPr lang="en-US" altLang="ko-KR" dirty="0"/>
              <a:t>, </a:t>
            </a:r>
            <a:r>
              <a:rPr lang="ko-KR" altLang="en-US" dirty="0" err="1"/>
              <a:t>구글링하면</a:t>
            </a:r>
            <a:r>
              <a:rPr lang="ko-KR" altLang="en-US" dirty="0"/>
              <a:t> 그냥 그거 이상하니 드라이브로 받으라는 얘기까지 확인</a:t>
            </a:r>
            <a:r>
              <a:rPr lang="en-US" altLang="ko-KR" dirty="0"/>
              <a:t>…)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직접</a:t>
            </a:r>
            <a:r>
              <a:rPr lang="en-US" altLang="ko-KR" dirty="0"/>
              <a:t>! </a:t>
            </a:r>
            <a:r>
              <a:rPr lang="ko-KR" altLang="en-US" dirty="0"/>
              <a:t>구글드라이브에서 받으려 했으나</a:t>
            </a:r>
            <a:r>
              <a:rPr lang="en-US" altLang="ko-KR" dirty="0"/>
              <a:t> </a:t>
            </a:r>
            <a:r>
              <a:rPr lang="ko-KR" altLang="en-US" dirty="0"/>
              <a:t>너무나 큰 용량에</a:t>
            </a:r>
            <a:r>
              <a:rPr lang="en-US" altLang="ko-KR" dirty="0"/>
              <a:t>.. </a:t>
            </a:r>
            <a:r>
              <a:rPr lang="ko-KR" altLang="en-US" dirty="0"/>
              <a:t>총 </a:t>
            </a:r>
            <a:r>
              <a:rPr lang="en-US" altLang="ko-KR" dirty="0"/>
              <a:t>70</a:t>
            </a:r>
            <a:r>
              <a:rPr lang="ko-KR" altLang="en-US" dirty="0"/>
              <a:t>개 폴더에 </a:t>
            </a:r>
            <a:r>
              <a:rPr lang="en-US" altLang="ko-KR" dirty="0"/>
              <a:t>1000</a:t>
            </a:r>
            <a:r>
              <a:rPr lang="ko-KR" altLang="en-US" dirty="0"/>
              <a:t>장씩 나뉘어서 이미지들이 있고</a:t>
            </a:r>
            <a:r>
              <a:rPr lang="en-US" altLang="ko-KR" dirty="0"/>
              <a:t>.. </a:t>
            </a:r>
            <a:r>
              <a:rPr lang="ko-KR" altLang="en-US" dirty="0"/>
              <a:t>이것도 골치가 아프더군요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</a:t>
            </a:r>
            <a:r>
              <a:rPr lang="ko-KR" altLang="en-US" dirty="0"/>
              <a:t>해결</a:t>
            </a:r>
            <a:r>
              <a:rPr lang="en-US" altLang="ko-KR" dirty="0"/>
              <a:t>(?)]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결국 로컬에서 </a:t>
            </a:r>
            <a:r>
              <a:rPr lang="en-US" altLang="ko-KR" dirty="0"/>
              <a:t>89.1GB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실제로 용량이 이렇더라구요</a:t>
            </a:r>
            <a:r>
              <a:rPr lang="en-US" altLang="ko-KR" dirty="0"/>
              <a:t>)</a:t>
            </a:r>
            <a:r>
              <a:rPr lang="ko-KR" altLang="en-US" dirty="0"/>
              <a:t>를 하나하나 받고 폴더 하나로 합쳐서 원격 서버에 올렸답니다</a:t>
            </a:r>
            <a:r>
              <a:rPr lang="en-US" altLang="ko-KR" dirty="0"/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컴퓨터의 한계를 실험해보는 느낌이었어요 얼마나 </a:t>
            </a:r>
            <a:r>
              <a:rPr lang="ko-KR" altLang="en-US" dirty="0" err="1"/>
              <a:t>버벅거리던지</a:t>
            </a:r>
            <a:r>
              <a:rPr lang="en-US" altLang="ko-KR" dirty="0"/>
              <a:t>..! </a:t>
            </a:r>
            <a:r>
              <a:rPr lang="ko-KR" altLang="en-US" dirty="0"/>
              <a:t>그래도 하루를 바쳐서 </a:t>
            </a:r>
            <a:r>
              <a:rPr lang="en-US" altLang="ko-KR" dirty="0"/>
              <a:t>7</a:t>
            </a:r>
            <a:r>
              <a:rPr lang="ko-KR" altLang="en-US" dirty="0"/>
              <a:t>만장을 겨우 올렸습니다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갑자기 원격서버 저장소에 문제가 생겨서 데이터가 날라간다면 정말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슬플거에요</a:t>
            </a:r>
            <a:r>
              <a:rPr lang="ko-KR" altLang="en-US" dirty="0"/>
              <a:t> 노가다 </a:t>
            </a:r>
            <a:r>
              <a:rPr lang="ko-KR" altLang="en-US" dirty="0" err="1"/>
              <a:t>끝판왕이었거든요</a:t>
            </a:r>
            <a:r>
              <a:rPr lang="en-US" altLang="ko-KR" dirty="0"/>
              <a:t>,,,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</a:t>
            </a:r>
            <a:r>
              <a:rPr lang="en-US" altLang="ko-KR" dirty="0"/>
              <a:t>training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FFHQ </a:t>
            </a:r>
            <a:r>
              <a:rPr lang="ko-KR" altLang="en-US" dirty="0"/>
              <a:t>이미지는 </a:t>
            </a:r>
            <a:r>
              <a:rPr lang="en-US" altLang="ko-KR" dirty="0"/>
              <a:t>7</a:t>
            </a:r>
            <a:r>
              <a:rPr lang="ko-KR" altLang="en-US" dirty="0"/>
              <a:t>만장인데</a:t>
            </a:r>
            <a:r>
              <a:rPr lang="en-US" altLang="ko-KR" dirty="0"/>
              <a:t>, </a:t>
            </a:r>
            <a:r>
              <a:rPr lang="en-US" altLang="ko-KR" dirty="0" err="1"/>
              <a:t>CelebA</a:t>
            </a:r>
            <a:r>
              <a:rPr lang="en-US" altLang="ko-KR" dirty="0"/>
              <a:t>-HQ</a:t>
            </a:r>
            <a:r>
              <a:rPr lang="ko-KR" altLang="en-US" dirty="0"/>
              <a:t>는</a:t>
            </a:r>
            <a:r>
              <a:rPr lang="en-US" altLang="ko-KR" dirty="0"/>
              <a:t>… </a:t>
            </a:r>
            <a:r>
              <a:rPr lang="ko-KR" altLang="en-US" dirty="0"/>
              <a:t>이미지가 </a:t>
            </a:r>
            <a:r>
              <a:rPr lang="en-US" altLang="ko-KR" dirty="0"/>
              <a:t>64</a:t>
            </a:r>
            <a:r>
              <a:rPr lang="ko-KR" altLang="en-US" dirty="0"/>
              <a:t>장 밖에 안보여서 </a:t>
            </a:r>
            <a:r>
              <a:rPr lang="en-US" altLang="ko-KR" dirty="0"/>
              <a:t>… </a:t>
            </a:r>
            <a:r>
              <a:rPr lang="ko-KR" altLang="en-US" dirty="0"/>
              <a:t>이게 </a:t>
            </a:r>
            <a:r>
              <a:rPr lang="ko-KR" altLang="en-US" dirty="0" err="1"/>
              <a:t>맞는건가</a:t>
            </a:r>
            <a:r>
              <a:rPr lang="ko-KR" altLang="en-US" dirty="0"/>
              <a:t> 싶었지만 일단 </a:t>
            </a:r>
            <a:r>
              <a:rPr lang="en-US" altLang="ko-KR" dirty="0"/>
              <a:t>64</a:t>
            </a:r>
            <a:r>
              <a:rPr lang="ko-KR" altLang="en-US" dirty="0"/>
              <a:t>개를 업로드했습니다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80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사담입니다</a:t>
            </a:r>
            <a:r>
              <a:rPr lang="en-US" altLang="ko-KR" dirty="0"/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[training]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GPU</a:t>
            </a:r>
            <a:r>
              <a:rPr lang="ko-KR" altLang="en-US" dirty="0" err="1"/>
              <a:t>서버이용할때</a:t>
            </a:r>
            <a:r>
              <a:rPr lang="ko-KR" altLang="en-US" dirty="0"/>
              <a:t> 원래 </a:t>
            </a:r>
            <a:r>
              <a:rPr lang="en-US" altLang="ko-KR" dirty="0"/>
              <a:t>time limit</a:t>
            </a:r>
            <a:r>
              <a:rPr lang="ko-KR" altLang="en-US" dirty="0"/>
              <a:t>이 분명 하루여서 문의 넣었고 신청서는 추후에 넣으려 했는데</a:t>
            </a:r>
            <a:r>
              <a:rPr lang="en-US" altLang="ko-KR" dirty="0"/>
              <a:t>, </a:t>
            </a:r>
            <a:r>
              <a:rPr lang="ko-KR" altLang="en-US" dirty="0"/>
              <a:t>와</a:t>
            </a:r>
            <a:r>
              <a:rPr lang="en-US" altLang="ko-KR" dirty="0"/>
              <a:t>! 3</a:t>
            </a:r>
            <a:r>
              <a:rPr lang="ko-KR" altLang="en-US" dirty="0"/>
              <a:t>일로 </a:t>
            </a:r>
            <a:r>
              <a:rPr lang="ko-KR" altLang="en-US" dirty="0" err="1"/>
              <a:t>늘려주셨더군요</a:t>
            </a:r>
            <a:r>
              <a:rPr lang="en-US" altLang="ko-KR" dirty="0"/>
              <a:t>! </a:t>
            </a:r>
            <a:r>
              <a:rPr lang="ko-KR" altLang="en-US" dirty="0"/>
              <a:t>정말 기뻤습니다</a:t>
            </a:r>
            <a:r>
              <a:rPr lang="en-US" altLang="ko-KR" dirty="0"/>
              <a:t>.. </a:t>
            </a:r>
            <a:r>
              <a:rPr lang="ko-KR" altLang="en-US" dirty="0"/>
              <a:t>덕분에 아주 잘 돌아가고 있습니다</a:t>
            </a:r>
            <a:r>
              <a:rPr lang="en-US" altLang="ko-KR" dirty="0"/>
              <a:t>. </a:t>
            </a:r>
            <a:r>
              <a:rPr lang="ko-KR" altLang="en-US" dirty="0"/>
              <a:t>아주 다행인 것은</a:t>
            </a:r>
            <a:r>
              <a:rPr lang="en-US" altLang="ko-KR" dirty="0"/>
              <a:t>, </a:t>
            </a:r>
            <a:r>
              <a:rPr lang="ko-KR" altLang="en-US" dirty="0"/>
              <a:t>이번 학기에 </a:t>
            </a:r>
            <a:r>
              <a:rPr lang="ko-KR" altLang="en-US" dirty="0" err="1"/>
              <a:t>캡스톤디자인</a:t>
            </a:r>
            <a:r>
              <a:rPr lang="en-US" altLang="ko-KR" dirty="0"/>
              <a:t>2</a:t>
            </a:r>
            <a:r>
              <a:rPr lang="ko-KR" altLang="en-US" dirty="0"/>
              <a:t>를 하게 된 것입니다</a:t>
            </a:r>
            <a:r>
              <a:rPr lang="en-US" altLang="ko-KR" dirty="0"/>
              <a:t>. </a:t>
            </a:r>
            <a:r>
              <a:rPr lang="ko-KR" altLang="en-US" dirty="0"/>
              <a:t>새로운 </a:t>
            </a:r>
            <a:r>
              <a:rPr lang="en-US" altLang="ko-KR" dirty="0"/>
              <a:t>GPU</a:t>
            </a:r>
            <a:r>
              <a:rPr lang="ko-KR" altLang="en-US" dirty="0"/>
              <a:t>서버를 이용할 수 있게 되어서 원격으로 프로젝트 실행이 가능하다는 점이요</a:t>
            </a:r>
            <a:r>
              <a:rPr lang="en-US" altLang="ko-KR" dirty="0"/>
              <a:t>! </a:t>
            </a:r>
            <a:r>
              <a:rPr lang="ko-KR" altLang="en-US" dirty="0"/>
              <a:t>그것도 </a:t>
            </a:r>
            <a:r>
              <a:rPr lang="ko-KR" altLang="en-US" dirty="0" err="1"/>
              <a:t>어드민분들이</a:t>
            </a:r>
            <a:r>
              <a:rPr lang="ko-KR" altLang="en-US" dirty="0"/>
              <a:t> </a:t>
            </a:r>
            <a:r>
              <a:rPr lang="en-US" altLang="ko-KR" dirty="0" err="1"/>
              <a:t>slurm</a:t>
            </a:r>
            <a:r>
              <a:rPr lang="ko-KR" altLang="en-US" dirty="0"/>
              <a:t>을 이용할 수 있게 하였고</a:t>
            </a:r>
            <a:r>
              <a:rPr lang="en-US" altLang="ko-KR" dirty="0"/>
              <a:t>, </a:t>
            </a:r>
            <a:r>
              <a:rPr lang="ko-KR" altLang="en-US" dirty="0"/>
              <a:t>튜토리얼 영상과 </a:t>
            </a:r>
            <a:r>
              <a:rPr lang="en-US" altLang="ko-KR" dirty="0"/>
              <a:t>pptx</a:t>
            </a:r>
            <a:r>
              <a:rPr lang="ko-KR" altLang="en-US" dirty="0"/>
              <a:t> 배포도 해주시고</a:t>
            </a:r>
            <a:r>
              <a:rPr lang="en-US" altLang="ko-KR" dirty="0"/>
              <a:t>, slack</a:t>
            </a:r>
            <a:r>
              <a:rPr lang="ko-KR" altLang="en-US" dirty="0"/>
              <a:t>을 통해서 질의응답도 활발하게 해주시는 거요</a:t>
            </a:r>
            <a:r>
              <a:rPr lang="en-US" altLang="ko-KR" dirty="0"/>
              <a:t>… </a:t>
            </a:r>
            <a:r>
              <a:rPr lang="ko-KR" altLang="en-US" dirty="0"/>
              <a:t>여러 시행착오도 있었지만 결국 나중에는 교외접속도 가능하게 </a:t>
            </a:r>
            <a:r>
              <a:rPr lang="ko-KR" altLang="en-US" dirty="0" err="1"/>
              <a:t>열어주셨고</a:t>
            </a:r>
            <a:r>
              <a:rPr lang="ko-KR" altLang="en-US" dirty="0"/>
              <a:t> </a:t>
            </a:r>
            <a:r>
              <a:rPr lang="en-US" altLang="ko-KR" dirty="0"/>
              <a:t>(VPN</a:t>
            </a:r>
            <a:r>
              <a:rPr lang="ko-KR" altLang="en-US" dirty="0"/>
              <a:t>때문에 너무 힘들었는데 다행이었습니다</a:t>
            </a:r>
            <a:r>
              <a:rPr lang="en-US" altLang="ko-KR" dirty="0"/>
              <a:t>) </a:t>
            </a:r>
            <a:r>
              <a:rPr lang="ko-KR" altLang="en-US" dirty="0"/>
              <a:t>이제는 </a:t>
            </a:r>
            <a:r>
              <a:rPr lang="en-US" altLang="ko-KR" dirty="0"/>
              <a:t>limit </a:t>
            </a:r>
            <a:r>
              <a:rPr lang="ko-KR" altLang="en-US" dirty="0"/>
              <a:t>시간도 </a:t>
            </a:r>
            <a:r>
              <a:rPr lang="en-US" altLang="ko-KR" dirty="0"/>
              <a:t>3</a:t>
            </a:r>
            <a:r>
              <a:rPr lang="ko-KR" altLang="en-US" dirty="0"/>
              <a:t>일로 </a:t>
            </a:r>
            <a:r>
              <a:rPr lang="ko-KR" altLang="en-US" dirty="0" err="1"/>
              <a:t>풀어주셨습니다</a:t>
            </a:r>
            <a:r>
              <a:rPr lang="en-US" altLang="ko-KR" dirty="0"/>
              <a:t>. </a:t>
            </a:r>
            <a:r>
              <a:rPr lang="ko-KR" altLang="en-US" dirty="0"/>
              <a:t>제 로컬컴퓨터는 사실 작년 초에 스스로 조립해보았는데</a:t>
            </a:r>
            <a:r>
              <a:rPr lang="en-US" altLang="ko-KR" dirty="0"/>
              <a:t>, </a:t>
            </a:r>
            <a:r>
              <a:rPr lang="ko-KR" altLang="en-US" dirty="0"/>
              <a:t>쿨러에 약간 문제가 생겼는지 갑자기 컴퓨터가 먹통이 될 때가 있습니다</a:t>
            </a:r>
            <a:r>
              <a:rPr lang="en-US" altLang="ko-KR" dirty="0"/>
              <a:t>. (</a:t>
            </a:r>
            <a:r>
              <a:rPr lang="ko-KR" altLang="en-US" dirty="0"/>
              <a:t>금요일날 </a:t>
            </a:r>
            <a:r>
              <a:rPr lang="en-US" altLang="ko-KR" dirty="0"/>
              <a:t>2</a:t>
            </a:r>
            <a:r>
              <a:rPr lang="ko-KR" altLang="en-US" dirty="0"/>
              <a:t>번 강제종료 했어요</a:t>
            </a:r>
            <a:r>
              <a:rPr lang="en-US" altLang="ko-KR" dirty="0"/>
              <a:t>…) </a:t>
            </a:r>
            <a:r>
              <a:rPr lang="ko-KR" altLang="en-US" dirty="0"/>
              <a:t>만약 로컬로 프로젝트를 했다면 분명</a:t>
            </a:r>
            <a:r>
              <a:rPr lang="en-US" altLang="ko-KR" dirty="0"/>
              <a:t>… </a:t>
            </a:r>
            <a:r>
              <a:rPr lang="ko-KR" altLang="en-US" dirty="0" err="1"/>
              <a:t>망했었을</a:t>
            </a:r>
            <a:r>
              <a:rPr lang="ko-KR" altLang="en-US" dirty="0"/>
              <a:t> 겁니다</a:t>
            </a:r>
            <a:r>
              <a:rPr lang="en-US" altLang="ko-KR" dirty="0"/>
              <a:t>. </a:t>
            </a:r>
            <a:r>
              <a:rPr lang="ko-KR" altLang="en-US" dirty="0"/>
              <a:t>천운이네요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6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70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36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age, gender, pose, smile</a:t>
            </a:r>
            <a:r>
              <a:rPr lang="ko-KR" altLang="en-US" dirty="0"/>
              <a:t>은 </a:t>
            </a:r>
            <a:r>
              <a:rPr lang="en-US" altLang="ko-KR" dirty="0"/>
              <a:t>-3.0</a:t>
            </a:r>
            <a:r>
              <a:rPr lang="ko-KR" altLang="en-US" dirty="0"/>
              <a:t>부터 </a:t>
            </a:r>
            <a:r>
              <a:rPr lang="en-US" altLang="ko-KR" dirty="0"/>
              <a:t>3.0</a:t>
            </a:r>
            <a:r>
              <a:rPr lang="ko-KR" altLang="en-US" dirty="0" err="1"/>
              <a:t>까지이지만</a:t>
            </a:r>
            <a:r>
              <a:rPr lang="en-US" altLang="ko-KR" dirty="0"/>
              <a:t>, eyeglasses</a:t>
            </a:r>
            <a:r>
              <a:rPr lang="ko-KR" altLang="en-US" dirty="0"/>
              <a:t>는 </a:t>
            </a:r>
            <a:r>
              <a:rPr lang="en-US" altLang="ko-KR" dirty="0"/>
              <a:t>-2.9</a:t>
            </a:r>
            <a:r>
              <a:rPr lang="ko-KR" altLang="en-US" dirty="0"/>
              <a:t>부터 </a:t>
            </a:r>
            <a:r>
              <a:rPr lang="en-US" altLang="ko-KR" dirty="0"/>
              <a:t>3.0</a:t>
            </a:r>
            <a:r>
              <a:rPr lang="ko-KR" altLang="en-US" dirty="0"/>
              <a:t>이더군요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2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저번주에 의문이 들었던 부분이 이거였습니다</a:t>
            </a:r>
            <a:r>
              <a:rPr lang="en-US" altLang="ko-KR" dirty="0"/>
              <a:t>… </a:t>
            </a:r>
            <a:r>
              <a:rPr lang="ko-KR" altLang="en-US" dirty="0"/>
              <a:t>논문에서는 </a:t>
            </a:r>
            <a:r>
              <a:rPr lang="en-US" altLang="ko-KR" dirty="0"/>
              <a:t>pose </a:t>
            </a:r>
            <a:r>
              <a:rPr lang="ko-KR" altLang="en-US" dirty="0"/>
              <a:t>예시도 다 </a:t>
            </a:r>
            <a:r>
              <a:rPr lang="ko-KR" altLang="en-US" dirty="0" err="1"/>
              <a:t>써놓고는</a:t>
            </a:r>
            <a:r>
              <a:rPr lang="ko-KR" altLang="en-US" dirty="0"/>
              <a:t> 왜 코드에 보면 </a:t>
            </a:r>
            <a:r>
              <a:rPr lang="en-US" altLang="ko-KR" dirty="0" err="1"/>
              <a:t>edit_attribute</a:t>
            </a:r>
            <a:r>
              <a:rPr lang="ko-KR" altLang="en-US" dirty="0"/>
              <a:t>에는 </a:t>
            </a:r>
            <a:r>
              <a:rPr lang="en-US" altLang="ko-KR" dirty="0"/>
              <a:t>pose</a:t>
            </a:r>
            <a:r>
              <a:rPr lang="ko-KR" altLang="en-US" dirty="0"/>
              <a:t>를 하나도 지정하지 않더군요</a:t>
            </a:r>
            <a:r>
              <a:rPr lang="en-US" altLang="ko-KR" dirty="0"/>
              <a:t>. </a:t>
            </a:r>
            <a:r>
              <a:rPr lang="ko-KR" altLang="en-US" dirty="0"/>
              <a:t>잘된 부분만</a:t>
            </a:r>
            <a:r>
              <a:rPr lang="en-US" altLang="ko-KR" dirty="0"/>
              <a:t>(</a:t>
            </a:r>
            <a:r>
              <a:rPr lang="en-US" altLang="ko-KR" dirty="0" err="1"/>
              <a:t>age,smile,eyes,beard,lip</a:t>
            </a:r>
            <a:r>
              <a:rPr lang="en-US" altLang="ko-KR" dirty="0"/>
              <a:t>)</a:t>
            </a:r>
            <a:r>
              <a:rPr lang="ko-KR" altLang="en-US" dirty="0"/>
              <a:t> 지정해서 </a:t>
            </a:r>
            <a:r>
              <a:rPr lang="ko-KR" altLang="en-US" dirty="0" err="1"/>
              <a:t>넣은게</a:t>
            </a:r>
            <a:r>
              <a:rPr lang="ko-KR" altLang="en-US" dirty="0"/>
              <a:t> 아닐까요</a:t>
            </a:r>
            <a:r>
              <a:rPr lang="en-US" altLang="ko-KR" dirty="0"/>
              <a:t>….?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6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29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(10/24)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2" y="0"/>
            <a:ext cx="8975371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scripts/inference.py</a:t>
            </a:r>
            <a:r>
              <a:rPr lang="en-US" altLang="ko-KR"/>
              <a:t>/main  </a:t>
            </a:r>
            <a:r>
              <a:rPr lang="en-US" altLang="ko-KR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9B7F14-20FF-8B95-11E6-D9EFE6C7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08" y="1371600"/>
            <a:ext cx="9305925" cy="411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EEFDA-0271-8CB6-9460-0B8DE92AA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3" y="2099574"/>
            <a:ext cx="2396248" cy="2658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893EC6-A8B5-B7AA-AEED-54C1C25F1062}"/>
              </a:ext>
            </a:extLst>
          </p:cNvPr>
          <p:cNvSpPr txBox="1"/>
          <p:nvPr/>
        </p:nvSpPr>
        <p:spPr>
          <a:xfrm>
            <a:off x="796454" y="5607614"/>
            <a:ext cx="10229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문제</a:t>
            </a:r>
            <a:r>
              <a:rPr lang="en-US" altLang="ko-KR" sz="2000" dirty="0"/>
              <a:t>]</a:t>
            </a:r>
            <a:r>
              <a:rPr lang="ko-KR" altLang="en-US" sz="2000" dirty="0"/>
              <a:t> </a:t>
            </a:r>
            <a:r>
              <a:rPr lang="en-US" altLang="ko-KR" sz="2000" dirty="0" err="1"/>
              <a:t>interfacegan_directions</a:t>
            </a:r>
            <a:r>
              <a:rPr lang="en-US" altLang="ko-KR" sz="2000" dirty="0"/>
              <a:t> </a:t>
            </a:r>
            <a:r>
              <a:rPr lang="ko-KR" altLang="en-US" sz="2000" dirty="0"/>
              <a:t>폴더에는 </a:t>
            </a:r>
            <a:r>
              <a:rPr lang="en-US" altLang="ko-KR" sz="2000" dirty="0"/>
              <a:t>pose.pt</a:t>
            </a:r>
            <a:r>
              <a:rPr lang="ko-KR" altLang="en-US" sz="2000" dirty="0"/>
              <a:t>가 있습니다</a:t>
            </a:r>
            <a:endParaRPr lang="en-US" altLang="ko-KR" sz="2000" dirty="0"/>
          </a:p>
          <a:p>
            <a:r>
              <a:rPr lang="ko-KR" altLang="en-US" sz="2000" dirty="0"/>
              <a:t>하지만 </a:t>
            </a:r>
            <a:r>
              <a:rPr lang="en-US" altLang="ko-KR" sz="2000" dirty="0" err="1"/>
              <a:t>edit_attribute</a:t>
            </a:r>
            <a:r>
              <a:rPr lang="ko-KR" altLang="en-US" sz="2000" dirty="0"/>
              <a:t>에는 이전 페이지에서도 </a:t>
            </a:r>
            <a:r>
              <a:rPr lang="ko-KR" altLang="en-US" sz="2000" dirty="0" err="1"/>
              <a:t>보시다시피</a:t>
            </a:r>
            <a:r>
              <a:rPr lang="ko-KR" altLang="en-US" sz="2000" dirty="0"/>
              <a:t> </a:t>
            </a:r>
            <a:r>
              <a:rPr lang="en-US" altLang="ko-KR" sz="2000" dirty="0"/>
              <a:t>pose</a:t>
            </a:r>
            <a:r>
              <a:rPr lang="ko-KR" altLang="en-US" sz="2000" dirty="0"/>
              <a:t>가 아예 지정되어 있지 않았습니다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/>
              <a:t>해결</a:t>
            </a:r>
            <a:r>
              <a:rPr lang="en-US" altLang="ko-KR" sz="2000" dirty="0"/>
              <a:t>] </a:t>
            </a:r>
            <a:r>
              <a:rPr lang="ko-KR" altLang="en-US" sz="2000" dirty="0"/>
              <a:t>따로 추가하였습니다</a:t>
            </a:r>
            <a:r>
              <a:rPr lang="en-US" altLang="ko-KR" sz="2000" dirty="0"/>
              <a:t>. (</a:t>
            </a:r>
            <a:r>
              <a:rPr lang="ko-KR" altLang="en-US" sz="2000" dirty="0"/>
              <a:t>다음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43725BDF-7C20-3B0F-FC5E-D5EBDA422E4C}"/>
              </a:ext>
            </a:extLst>
          </p:cNvPr>
          <p:cNvSpPr/>
          <p:nvPr/>
        </p:nvSpPr>
        <p:spPr>
          <a:xfrm>
            <a:off x="302533" y="3284157"/>
            <a:ext cx="1850358" cy="1010051"/>
          </a:xfrm>
          <a:prstGeom prst="frame">
            <a:avLst>
              <a:gd name="adj1" fmla="val 45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F9F91AEA-F3B7-2611-1200-1E028368DB2F}"/>
              </a:ext>
            </a:extLst>
          </p:cNvPr>
          <p:cNvSpPr/>
          <p:nvPr/>
        </p:nvSpPr>
        <p:spPr>
          <a:xfrm>
            <a:off x="3510649" y="2037145"/>
            <a:ext cx="8502448" cy="1169043"/>
          </a:xfrm>
          <a:prstGeom prst="frame">
            <a:avLst>
              <a:gd name="adj1" fmla="val 45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186185B4-E799-4DBA-D5BE-D94A573755C3}"/>
              </a:ext>
            </a:extLst>
          </p:cNvPr>
          <p:cNvSpPr/>
          <p:nvPr/>
        </p:nvSpPr>
        <p:spPr>
          <a:xfrm>
            <a:off x="1171828" y="3727049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1772C-1FF2-CB7C-B374-CAEB76656EC5}"/>
              </a:ext>
            </a:extLst>
          </p:cNvPr>
          <p:cNvSpPr txBox="1"/>
          <p:nvPr/>
        </p:nvSpPr>
        <p:spPr>
          <a:xfrm>
            <a:off x="8256511" y="1667813"/>
            <a:ext cx="393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Edit_attribute</a:t>
            </a:r>
            <a:r>
              <a:rPr lang="en-US" altLang="ko-KR" dirty="0">
                <a:solidFill>
                  <a:schemeClr val="bg1"/>
                </a:solidFill>
              </a:rPr>
              <a:t> == ‘pose’</a:t>
            </a:r>
            <a:r>
              <a:rPr lang="ko-KR" altLang="en-US" dirty="0">
                <a:solidFill>
                  <a:schemeClr val="bg1"/>
                </a:solidFill>
              </a:rPr>
              <a:t>가 아예 없다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56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2" y="0"/>
            <a:ext cx="8975371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scripts/inference.py</a:t>
            </a:r>
            <a:r>
              <a:rPr lang="en-US" altLang="ko-KR"/>
              <a:t>/main  </a:t>
            </a:r>
            <a:r>
              <a:rPr lang="en-US" altLang="ko-KR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39681C-93FA-DACC-572D-A8B0CD02E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520508"/>
            <a:ext cx="9639300" cy="2143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A4FDB1-9041-775D-70E6-EB5CD245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8578"/>
            <a:ext cx="12192000" cy="2120348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BCDF1493-6C0B-CEE5-01CC-647634EF7202}"/>
              </a:ext>
            </a:extLst>
          </p:cNvPr>
          <p:cNvSpPr/>
          <p:nvPr/>
        </p:nvSpPr>
        <p:spPr>
          <a:xfrm>
            <a:off x="6008875" y="5024063"/>
            <a:ext cx="3052932" cy="264156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7C51D60-B051-5D25-F040-151E80A5DFD0}"/>
              </a:ext>
            </a:extLst>
          </p:cNvPr>
          <p:cNvSpPr/>
          <p:nvPr/>
        </p:nvSpPr>
        <p:spPr>
          <a:xfrm>
            <a:off x="7969527" y="2226892"/>
            <a:ext cx="2946123" cy="264156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31CB82EB-2CC3-DF5F-B846-4618C2C6DEA0}"/>
              </a:ext>
            </a:extLst>
          </p:cNvPr>
          <p:cNvSpPr/>
          <p:nvPr/>
        </p:nvSpPr>
        <p:spPr>
          <a:xfrm>
            <a:off x="2442031" y="3164844"/>
            <a:ext cx="5171120" cy="264156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21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5400497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predict.py </a:t>
            </a:r>
            <a:r>
              <a:rPr lang="en-US" altLang="ko-KR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93EC6-A8B5-B7AA-AEED-54C1C25F1062}"/>
              </a:ext>
            </a:extLst>
          </p:cNvPr>
          <p:cNvSpPr txBox="1"/>
          <p:nvPr/>
        </p:nvSpPr>
        <p:spPr>
          <a:xfrm>
            <a:off x="3887470" y="5576888"/>
            <a:ext cx="4606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마찬가지로 </a:t>
            </a:r>
            <a:r>
              <a:rPr lang="en-US" altLang="ko-KR" sz="2000" dirty="0"/>
              <a:t>pose</a:t>
            </a:r>
            <a:r>
              <a:rPr lang="ko-KR" altLang="en-US" sz="2000" dirty="0"/>
              <a:t> 부분을 추가하였습니다</a:t>
            </a:r>
            <a:r>
              <a:rPr lang="en-US" altLang="ko-KR" sz="2000" dirty="0"/>
              <a:t>. (</a:t>
            </a:r>
            <a:r>
              <a:rPr lang="ko-KR" altLang="en-US" sz="2000" dirty="0"/>
              <a:t>다음 페이지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3BE5B5-4B7A-9280-F110-DAACED93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07" y="1556662"/>
            <a:ext cx="7831785" cy="374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0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5400497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predict.py </a:t>
            </a:r>
            <a:r>
              <a:rPr lang="en-US" altLang="ko-KR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5F841-8D69-8CD6-BDC3-960352FE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57" y="4786332"/>
            <a:ext cx="6219825" cy="190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272E00-BC0C-2553-B7F7-7491E24B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247" y="1008866"/>
            <a:ext cx="6686550" cy="373380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CC640613-E5FF-5404-B0BD-58CB52AA6741}"/>
              </a:ext>
            </a:extLst>
          </p:cNvPr>
          <p:cNvSpPr/>
          <p:nvPr/>
        </p:nvSpPr>
        <p:spPr>
          <a:xfrm>
            <a:off x="5527496" y="5260369"/>
            <a:ext cx="2455524" cy="274430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55D9395-2662-33E7-4CC4-3DD2234C4286}"/>
              </a:ext>
            </a:extLst>
          </p:cNvPr>
          <p:cNvSpPr/>
          <p:nvPr/>
        </p:nvSpPr>
        <p:spPr>
          <a:xfrm>
            <a:off x="3194236" y="2129806"/>
            <a:ext cx="5014815" cy="264156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AC5630B5-A6AB-C1B6-12E5-590572D84138}"/>
              </a:ext>
            </a:extLst>
          </p:cNvPr>
          <p:cNvSpPr/>
          <p:nvPr/>
        </p:nvSpPr>
        <p:spPr>
          <a:xfrm>
            <a:off x="3305539" y="3514902"/>
            <a:ext cx="5581607" cy="264156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7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ko-KR" altLang="en-US" dirty="0"/>
              <a:t>훈련한 모델로 </a:t>
            </a:r>
            <a:r>
              <a:rPr lang="en-US" altLang="ko-KR" dirty="0"/>
              <a:t>inference</a:t>
            </a:r>
            <a:r>
              <a:rPr lang="ko-KR" altLang="en-US" dirty="0"/>
              <a:t> 하기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BC2BB5C-A68D-EDB2-1DBB-DE0F27C2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67" y="1591833"/>
            <a:ext cx="1583272" cy="248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C3504-18BF-F7E3-2D04-085AE9E1752C}"/>
              </a:ext>
            </a:extLst>
          </p:cNvPr>
          <p:cNvSpPr txBox="1"/>
          <p:nvPr/>
        </p:nvSpPr>
        <p:spPr>
          <a:xfrm>
            <a:off x="1917749" y="1860486"/>
            <a:ext cx="8883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해당 파일을 복사하여 </a:t>
            </a:r>
            <a:r>
              <a:rPr lang="en-US" altLang="ko-KR" sz="2000" dirty="0"/>
              <a:t>HFGI/checkpoint </a:t>
            </a:r>
            <a:r>
              <a:rPr lang="ko-KR" altLang="en-US" sz="2000" dirty="0"/>
              <a:t>에 붙이기 후 </a:t>
            </a:r>
            <a:r>
              <a:rPr lang="en-US" altLang="ko-KR" sz="2000" dirty="0"/>
              <a:t>ckpt.pt</a:t>
            </a:r>
            <a:r>
              <a:rPr lang="ko-KR" altLang="en-US" sz="2000" dirty="0"/>
              <a:t>로 이름을 변경했습니다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E73FC8-9DA2-1C52-B81F-E6150A67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10" y="2395238"/>
            <a:ext cx="9392763" cy="2110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EB0EE-1F7E-43C6-6C14-2273BD417ADC}"/>
              </a:ext>
            </a:extLst>
          </p:cNvPr>
          <p:cNvSpPr txBox="1"/>
          <p:nvPr/>
        </p:nvSpPr>
        <p:spPr>
          <a:xfrm>
            <a:off x="3073450" y="4578647"/>
            <a:ext cx="657179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Loading</a:t>
            </a:r>
            <a:r>
              <a:rPr lang="ko-KR" altLang="en-US" dirty="0"/>
              <a:t> </a:t>
            </a:r>
            <a:r>
              <a:rPr lang="ko-KR" altLang="en-US" dirty="0" err="1"/>
              <a:t>basic</a:t>
            </a:r>
            <a:r>
              <a:rPr lang="ko-KR" altLang="en-US" dirty="0"/>
              <a:t> </a:t>
            </a:r>
            <a:r>
              <a:rPr lang="ko-KR" altLang="en-US" dirty="0" err="1"/>
              <a:t>encoder</a:t>
            </a:r>
            <a:r>
              <a:rPr lang="ko-KR" altLang="en-US" dirty="0"/>
              <a:t> 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checkpoint</a:t>
            </a:r>
            <a:r>
              <a:rPr lang="ko-KR" altLang="en-US" dirty="0"/>
              <a:t>: ./checkpoint/</a:t>
            </a:r>
            <a:r>
              <a:rPr lang="ko-KR" altLang="en-US" dirty="0">
                <a:solidFill>
                  <a:srgbClr val="FF0000"/>
                </a:solidFill>
              </a:rPr>
              <a:t>ckpt.pt</a:t>
            </a:r>
          </a:p>
          <a:p>
            <a:r>
              <a:rPr lang="ko-KR" altLang="en-US" dirty="0" err="1"/>
              <a:t>images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r>
              <a:rPr lang="ko-KR" altLang="en-US" dirty="0"/>
              <a:t>: ./</a:t>
            </a:r>
            <a:r>
              <a:rPr lang="ko-KR" altLang="en-US" dirty="0" err="1"/>
              <a:t>test_imgs</a:t>
            </a:r>
            <a:endParaRPr lang="ko-KR" altLang="en-US" dirty="0"/>
          </a:p>
          <a:p>
            <a:r>
              <a:rPr lang="ko-KR" altLang="en-US" dirty="0" err="1"/>
              <a:t>dataset</a:t>
            </a:r>
            <a:r>
              <a:rPr lang="ko-KR" altLang="en-US" dirty="0"/>
              <a:t> </a:t>
            </a:r>
            <a:r>
              <a:rPr lang="ko-KR" altLang="en-US" dirty="0" err="1"/>
              <a:t>length</a:t>
            </a:r>
            <a:r>
              <a:rPr lang="ko-KR" altLang="en-US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76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647C3-1BD2-AAB5-6CD6-A428C6CE5A55}"/>
              </a:ext>
            </a:extLst>
          </p:cNvPr>
          <p:cNvSpPr txBox="1"/>
          <p:nvPr/>
        </p:nvSpPr>
        <p:spPr>
          <a:xfrm>
            <a:off x="1172512" y="5760785"/>
            <a:ext cx="10373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→기존에 </a:t>
            </a:r>
            <a:r>
              <a:rPr lang="en-US" altLang="ko-KR" sz="2000" dirty="0"/>
              <a:t>HFGI</a:t>
            </a:r>
            <a:r>
              <a:rPr lang="ko-KR" altLang="en-US" sz="2000" dirty="0"/>
              <a:t>에서 주어진 </a:t>
            </a:r>
            <a:r>
              <a:rPr lang="en-US" altLang="ko-KR" sz="2000" dirty="0"/>
              <a:t>test images 12</a:t>
            </a:r>
            <a:r>
              <a:rPr lang="ko-KR" altLang="en-US" sz="2000" dirty="0"/>
              <a:t>장 외에 </a:t>
            </a:r>
            <a:r>
              <a:rPr lang="en-US" altLang="ko-KR" sz="2000" dirty="0" err="1"/>
              <a:t>CelebA</a:t>
            </a:r>
            <a:r>
              <a:rPr lang="en-US" altLang="ko-KR" sz="2000" dirty="0"/>
              <a:t>-HQ</a:t>
            </a:r>
            <a:r>
              <a:rPr lang="ko-KR" altLang="en-US" sz="2000" dirty="0"/>
              <a:t>의 </a:t>
            </a:r>
            <a:r>
              <a:rPr lang="en-US" altLang="ko-KR" sz="2000" dirty="0"/>
              <a:t>64</a:t>
            </a:r>
            <a:r>
              <a:rPr lang="ko-KR" altLang="en-US" sz="2000" dirty="0"/>
              <a:t>장을 합쳐서 총 </a:t>
            </a:r>
            <a:r>
              <a:rPr lang="en-US" altLang="ko-KR" sz="2000" dirty="0">
                <a:solidFill>
                  <a:srgbClr val="FF0000"/>
                </a:solidFill>
              </a:rPr>
              <a:t>76</a:t>
            </a:r>
            <a:r>
              <a:rPr lang="ko-KR" altLang="en-US" sz="2000" dirty="0">
                <a:solidFill>
                  <a:srgbClr val="FF0000"/>
                </a:solidFill>
              </a:rPr>
              <a:t>장</a:t>
            </a:r>
            <a:r>
              <a:rPr lang="ko-KR" altLang="en-US" sz="2000" dirty="0"/>
              <a:t> 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9584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inversion</a:t>
            </a:r>
            <a:endParaRPr lang="ko-KR" altLang="en-US" dirty="0"/>
          </a:p>
        </p:txBody>
      </p:sp>
      <p:pic>
        <p:nvPicPr>
          <p:cNvPr id="7" name="그림 6" descr="사람, 가발이(가) 표시된 사진&#10;&#10;자동 생성된 설명">
            <a:extLst>
              <a:ext uri="{FF2B5EF4-FFF2-40B4-BE49-F238E27FC236}">
                <a16:creationId xmlns:a16="http://schemas.microsoft.com/office/drawing/2014/main" id="{9A770FA5-A92E-3696-CB19-98DD540BB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45" y="1193800"/>
            <a:ext cx="2147944" cy="2147944"/>
          </a:xfrm>
          <a:prstGeom prst="rect">
            <a:avLst/>
          </a:prstGeom>
        </p:spPr>
      </p:pic>
      <p:pic>
        <p:nvPicPr>
          <p:cNvPr id="9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997B009F-F1EA-C387-B63C-003B12283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4" y="1193800"/>
            <a:ext cx="2147944" cy="2147944"/>
          </a:xfrm>
          <a:prstGeom prst="rect">
            <a:avLst/>
          </a:prstGeom>
        </p:spPr>
      </p:pic>
      <p:pic>
        <p:nvPicPr>
          <p:cNvPr id="36" name="그림 35" descr="사람이(가) 표시된 사진&#10;&#10;자동 생성된 설명">
            <a:extLst>
              <a:ext uri="{FF2B5EF4-FFF2-40B4-BE49-F238E27FC236}">
                <a16:creationId xmlns:a16="http://schemas.microsoft.com/office/drawing/2014/main" id="{D4441F82-0A60-A122-6EF0-008388567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4" y="3448872"/>
            <a:ext cx="2147944" cy="2147944"/>
          </a:xfrm>
          <a:prstGeom prst="rect">
            <a:avLst/>
          </a:prstGeom>
        </p:spPr>
      </p:pic>
      <p:pic>
        <p:nvPicPr>
          <p:cNvPr id="38" name="그림 37" descr="사람이(가) 표시된 사진&#10;&#10;자동 생성된 설명">
            <a:extLst>
              <a:ext uri="{FF2B5EF4-FFF2-40B4-BE49-F238E27FC236}">
                <a16:creationId xmlns:a16="http://schemas.microsoft.com/office/drawing/2014/main" id="{7B52CAE6-45E2-443D-E5C9-1B8276235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45" y="3448872"/>
            <a:ext cx="2147944" cy="2147944"/>
          </a:xfrm>
          <a:prstGeom prst="rect">
            <a:avLst/>
          </a:prstGeom>
        </p:spPr>
      </p:pic>
      <p:pic>
        <p:nvPicPr>
          <p:cNvPr id="40" name="그림 39" descr="사람, 여자, 실내, 가발이(가) 표시된 사진&#10;&#10;자동 생성된 설명">
            <a:extLst>
              <a:ext uri="{FF2B5EF4-FFF2-40B4-BE49-F238E27FC236}">
                <a16:creationId xmlns:a16="http://schemas.microsoft.com/office/drawing/2014/main" id="{A34A23A6-7292-0C6E-FB3E-02B5EED70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96" y="1193800"/>
            <a:ext cx="2147945" cy="2147945"/>
          </a:xfrm>
          <a:prstGeom prst="rect">
            <a:avLst/>
          </a:prstGeom>
        </p:spPr>
      </p:pic>
      <p:pic>
        <p:nvPicPr>
          <p:cNvPr id="42" name="그림 41" descr="사람, 의류, 가발, 머리카락이(가) 표시된 사진&#10;&#10;자동 생성된 설명">
            <a:extLst>
              <a:ext uri="{FF2B5EF4-FFF2-40B4-BE49-F238E27FC236}">
                <a16:creationId xmlns:a16="http://schemas.microsoft.com/office/drawing/2014/main" id="{87425240-50DA-0333-9BB7-47442AFEB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47" y="1193800"/>
            <a:ext cx="2147945" cy="2147945"/>
          </a:xfrm>
          <a:prstGeom prst="rect">
            <a:avLst/>
          </a:prstGeom>
        </p:spPr>
      </p:pic>
      <p:pic>
        <p:nvPicPr>
          <p:cNvPr id="44" name="그림 4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E5892AC6-4286-D6D9-C5E7-E7DBBA8C7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96" y="3448872"/>
            <a:ext cx="2147944" cy="2147944"/>
          </a:xfrm>
          <a:prstGeom prst="rect">
            <a:avLst/>
          </a:prstGeom>
        </p:spPr>
      </p:pic>
      <p:pic>
        <p:nvPicPr>
          <p:cNvPr id="46" name="그림 45" descr="가발, 가장이(가) 표시된 사진&#10;&#10;자동 생성된 설명">
            <a:extLst>
              <a:ext uri="{FF2B5EF4-FFF2-40B4-BE49-F238E27FC236}">
                <a16:creationId xmlns:a16="http://schemas.microsoft.com/office/drawing/2014/main" id="{AE121B1F-6F5F-D3E1-BA7A-0BDEC0B93B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47" y="3448872"/>
            <a:ext cx="2147944" cy="21479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6C7E81F-1F12-D8C3-517D-7026923CEA07}"/>
              </a:ext>
            </a:extLst>
          </p:cNvPr>
          <p:cNvSpPr txBox="1"/>
          <p:nvPr/>
        </p:nvSpPr>
        <p:spPr>
          <a:xfrm>
            <a:off x="4001845" y="5846846"/>
            <a:ext cx="431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좌</a:t>
            </a:r>
            <a:r>
              <a:rPr lang="en-US" altLang="ko-KR" sz="2000" dirty="0"/>
              <a:t>) </a:t>
            </a:r>
            <a:r>
              <a:rPr lang="ko-KR" altLang="en-US" sz="2000" dirty="0"/>
              <a:t>원본 이미지 </a:t>
            </a:r>
            <a:r>
              <a:rPr lang="en-US" altLang="ko-KR" sz="2000" dirty="0"/>
              <a:t>(</a:t>
            </a:r>
            <a:r>
              <a:rPr lang="ko-KR" altLang="en-US" sz="2000" dirty="0"/>
              <a:t>우</a:t>
            </a:r>
            <a:r>
              <a:rPr lang="en-US" altLang="ko-KR" sz="2000" dirty="0"/>
              <a:t>) inversion</a:t>
            </a:r>
            <a:r>
              <a:rPr lang="ko-KR" altLang="en-US" sz="2000" dirty="0"/>
              <a:t>된 이미지</a:t>
            </a:r>
          </a:p>
        </p:txBody>
      </p:sp>
    </p:spTree>
    <p:extLst>
      <p:ext uri="{BB962C8B-B14F-4D97-AF65-F5344CB8AC3E}">
        <p14:creationId xmlns:p14="http://schemas.microsoft.com/office/powerpoint/2010/main" val="310276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inversion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C7E81F-1F12-D8C3-517D-7026923CEA07}"/>
              </a:ext>
            </a:extLst>
          </p:cNvPr>
          <p:cNvSpPr txBox="1"/>
          <p:nvPr/>
        </p:nvSpPr>
        <p:spPr>
          <a:xfrm>
            <a:off x="4001845" y="5846846"/>
            <a:ext cx="431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좌</a:t>
            </a:r>
            <a:r>
              <a:rPr lang="en-US" altLang="ko-KR" sz="2000" dirty="0"/>
              <a:t>) </a:t>
            </a:r>
            <a:r>
              <a:rPr lang="ko-KR" altLang="en-US" sz="2000" dirty="0"/>
              <a:t>원본 이미지 </a:t>
            </a:r>
            <a:r>
              <a:rPr lang="en-US" altLang="ko-KR" sz="2000" dirty="0"/>
              <a:t>(</a:t>
            </a:r>
            <a:r>
              <a:rPr lang="ko-KR" altLang="en-US" sz="2000" dirty="0"/>
              <a:t>우</a:t>
            </a:r>
            <a:r>
              <a:rPr lang="en-US" altLang="ko-KR" sz="2000" dirty="0"/>
              <a:t>) inversion</a:t>
            </a:r>
            <a:r>
              <a:rPr lang="ko-KR" altLang="en-US" sz="2000" dirty="0"/>
              <a:t>된 이미지</a:t>
            </a:r>
          </a:p>
        </p:txBody>
      </p:sp>
      <p:pic>
        <p:nvPicPr>
          <p:cNvPr id="4" name="그림 3" descr="남자, 사람, 가장이(가) 표시된 사진&#10;&#10;자동 생성된 설명">
            <a:extLst>
              <a:ext uri="{FF2B5EF4-FFF2-40B4-BE49-F238E27FC236}">
                <a16:creationId xmlns:a16="http://schemas.microsoft.com/office/drawing/2014/main" id="{24F5A17C-8A73-1C45-9C2B-A4E4D4FB9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3" y="1190896"/>
            <a:ext cx="2147943" cy="2147943"/>
          </a:xfrm>
          <a:prstGeom prst="rect">
            <a:avLst/>
          </a:prstGeom>
        </p:spPr>
      </p:pic>
      <p:pic>
        <p:nvPicPr>
          <p:cNvPr id="6" name="그림 5" descr="남자, 사람, 착용, 포유류이(가) 표시된 사진&#10;&#10;자동 생성된 설명">
            <a:extLst>
              <a:ext uri="{FF2B5EF4-FFF2-40B4-BE49-F238E27FC236}">
                <a16:creationId xmlns:a16="http://schemas.microsoft.com/office/drawing/2014/main" id="{FF2F0C79-5E8C-7BB7-CCCA-C0AB8793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42" y="1190896"/>
            <a:ext cx="2147943" cy="2147943"/>
          </a:xfrm>
          <a:prstGeom prst="rect">
            <a:avLst/>
          </a:prstGeom>
        </p:spPr>
      </p:pic>
      <p:pic>
        <p:nvPicPr>
          <p:cNvPr id="10" name="그림 9" descr="사람, 가발, 가장, 닫기이(가) 표시된 사진&#10;&#10;자동 생성된 설명">
            <a:extLst>
              <a:ext uri="{FF2B5EF4-FFF2-40B4-BE49-F238E27FC236}">
                <a16:creationId xmlns:a16="http://schemas.microsoft.com/office/drawing/2014/main" id="{99D7C937-7B1A-1C3F-8F3C-5216A805B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93" y="3429000"/>
            <a:ext cx="2147943" cy="2147943"/>
          </a:xfrm>
          <a:prstGeom prst="rect">
            <a:avLst/>
          </a:prstGeom>
        </p:spPr>
      </p:pic>
      <p:pic>
        <p:nvPicPr>
          <p:cNvPr id="12" name="그림 11" descr="의류, 사람, 가발, 가장이(가) 표시된 사진&#10;&#10;자동 생성된 설명">
            <a:extLst>
              <a:ext uri="{FF2B5EF4-FFF2-40B4-BE49-F238E27FC236}">
                <a16:creationId xmlns:a16="http://schemas.microsoft.com/office/drawing/2014/main" id="{9CC60AC9-205E-5942-3F91-F04DEB8CA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42" y="3428999"/>
            <a:ext cx="2128071" cy="2128071"/>
          </a:xfrm>
          <a:prstGeom prst="rect">
            <a:avLst/>
          </a:prstGeom>
        </p:spPr>
      </p:pic>
      <p:pic>
        <p:nvPicPr>
          <p:cNvPr id="14" name="그림 13" descr="사람, 남자, 실내, 미소이(가) 표시된 사진&#10;&#10;자동 생성된 설명">
            <a:extLst>
              <a:ext uri="{FF2B5EF4-FFF2-40B4-BE49-F238E27FC236}">
                <a16:creationId xmlns:a16="http://schemas.microsoft.com/office/drawing/2014/main" id="{03D4CC60-CD72-642C-F5F7-0BEDCED29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96" y="1190896"/>
            <a:ext cx="2147943" cy="2147943"/>
          </a:xfrm>
          <a:prstGeom prst="rect">
            <a:avLst/>
          </a:prstGeom>
        </p:spPr>
      </p:pic>
      <p:pic>
        <p:nvPicPr>
          <p:cNvPr id="16" name="그림 15" descr="사람, 남자, 미소, 가장이(가) 표시된 사진&#10;&#10;자동 생성된 설명">
            <a:extLst>
              <a:ext uri="{FF2B5EF4-FFF2-40B4-BE49-F238E27FC236}">
                <a16:creationId xmlns:a16="http://schemas.microsoft.com/office/drawing/2014/main" id="{E229DF05-A9CC-6879-72E9-0B4A34CB7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73" y="1190896"/>
            <a:ext cx="2147943" cy="2147943"/>
          </a:xfrm>
          <a:prstGeom prst="rect">
            <a:avLst/>
          </a:prstGeom>
        </p:spPr>
      </p:pic>
      <p:pic>
        <p:nvPicPr>
          <p:cNvPr id="22" name="그림 21" descr="사람, 벽, 미소, 실내이(가) 표시된 사진&#10;&#10;자동 생성된 설명">
            <a:extLst>
              <a:ext uri="{FF2B5EF4-FFF2-40B4-BE49-F238E27FC236}">
                <a16:creationId xmlns:a16="http://schemas.microsoft.com/office/drawing/2014/main" id="{7A552092-E934-7F9C-81BA-9234674CF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97" y="3483687"/>
            <a:ext cx="2128072" cy="2128072"/>
          </a:xfrm>
          <a:prstGeom prst="rect">
            <a:avLst/>
          </a:prstGeom>
        </p:spPr>
      </p:pic>
      <p:pic>
        <p:nvPicPr>
          <p:cNvPr id="24" name="그림 23" descr="사람, 미소, 실내, 가장이(가) 표시된 사진&#10;&#10;자동 생성된 설명">
            <a:extLst>
              <a:ext uri="{FF2B5EF4-FFF2-40B4-BE49-F238E27FC236}">
                <a16:creationId xmlns:a16="http://schemas.microsoft.com/office/drawing/2014/main" id="{9D72B2EE-0F8B-F0AB-069A-85768CA90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73" y="3483687"/>
            <a:ext cx="2128072" cy="21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smile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E00BD-0478-6663-E549-50E69ED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" y="1004813"/>
            <a:ext cx="5740038" cy="5763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273BAF-F5F3-5EE3-268B-A292E928C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233" y="1004813"/>
            <a:ext cx="5514767" cy="5766870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71713D51-3BE4-EE15-8844-B229AB5122A5}"/>
              </a:ext>
            </a:extLst>
          </p:cNvPr>
          <p:cNvSpPr/>
          <p:nvPr/>
        </p:nvSpPr>
        <p:spPr>
          <a:xfrm rot="10800000">
            <a:off x="5948350" y="3665872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9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pose</a:t>
            </a:r>
            <a:endParaRPr lang="ko-KR" altLang="en-US" dirty="0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728B100A-C225-8BD5-1760-677DA2AE2A47}"/>
              </a:ext>
            </a:extLst>
          </p:cNvPr>
          <p:cNvSpPr/>
          <p:nvPr/>
        </p:nvSpPr>
        <p:spPr>
          <a:xfrm rot="10800000">
            <a:off x="5927462" y="3734105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97327C-E169-FD64-1FB3-72F42832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97" y="1111237"/>
            <a:ext cx="5335514" cy="55632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07BBFE-C765-AEE5-2304-A47EB1F05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96" y="1133692"/>
            <a:ext cx="5281878" cy="55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pose</a:t>
            </a:r>
            <a:endParaRPr lang="ko-KR" altLang="en-US" dirty="0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728B100A-C225-8BD5-1760-677DA2AE2A47}"/>
              </a:ext>
            </a:extLst>
          </p:cNvPr>
          <p:cNvSpPr/>
          <p:nvPr/>
        </p:nvSpPr>
        <p:spPr>
          <a:xfrm rot="10800000">
            <a:off x="5787349" y="3696505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407A94-C5E5-DA75-033F-7EEAB757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3" y="1025995"/>
            <a:ext cx="5281878" cy="5575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C5FB4-35ED-0A62-EC90-D00DC0B8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652" y="1025995"/>
            <a:ext cx="5475417" cy="5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7" y="551052"/>
            <a:ext cx="5156948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Comments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7567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/>
              <a:t>HFGI reproduce with FFHQ (total : 70,000 images)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/>
              <a:t>Editing</a:t>
            </a:r>
            <a:r>
              <a:rPr lang="ko-KR" altLang="en-US" sz="2400" dirty="0"/>
              <a:t> 할 때 </a:t>
            </a:r>
            <a:r>
              <a:rPr lang="en-US" altLang="ko-KR" sz="2400" dirty="0"/>
              <a:t>pose (</a:t>
            </a:r>
            <a:r>
              <a:rPr lang="en-US" altLang="ko-KR" sz="2400" dirty="0" err="1"/>
              <a:t>InterfaceGAN</a:t>
            </a:r>
            <a:r>
              <a:rPr lang="en-US" altLang="ko-KR" sz="2400" dirty="0"/>
              <a:t>)</a:t>
            </a:r>
            <a:r>
              <a:rPr lang="ko-KR" altLang="en-US" sz="2400" dirty="0"/>
              <a:t> 설정하여 실행해보기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dirty="0"/>
              <a:t>개선 </a:t>
            </a:r>
            <a:r>
              <a:rPr lang="en-US" altLang="ko-KR" sz="2400" dirty="0"/>
              <a:t>Idea </a:t>
            </a:r>
            <a:r>
              <a:rPr lang="ko-KR" altLang="en-US" sz="2400" dirty="0"/>
              <a:t>생각하기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1404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pose</a:t>
            </a:r>
            <a:endParaRPr lang="ko-KR" altLang="en-US" dirty="0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728B100A-C225-8BD5-1760-677DA2AE2A47}"/>
              </a:ext>
            </a:extLst>
          </p:cNvPr>
          <p:cNvSpPr/>
          <p:nvPr/>
        </p:nvSpPr>
        <p:spPr>
          <a:xfrm rot="10800000">
            <a:off x="5889425" y="3738263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4EBA1-5DA9-C79D-2F4C-110AC748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2" y="942478"/>
            <a:ext cx="5423707" cy="5699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BB1734-9855-DA7A-832B-40497F1C1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09" y="991474"/>
            <a:ext cx="5592246" cy="56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pose</a:t>
            </a:r>
            <a:endParaRPr lang="ko-KR" altLang="en-US" dirty="0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728B100A-C225-8BD5-1760-677DA2AE2A47}"/>
              </a:ext>
            </a:extLst>
          </p:cNvPr>
          <p:cNvSpPr/>
          <p:nvPr/>
        </p:nvSpPr>
        <p:spPr>
          <a:xfrm rot="10800000">
            <a:off x="5859668" y="3705404"/>
            <a:ext cx="601884" cy="35881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A36E9E-E721-0E8E-2DAC-CBB48E6F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7" y="1069454"/>
            <a:ext cx="5313216" cy="55241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488503-7E5A-E45B-2F6C-7C569DFCE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36" y="1069454"/>
            <a:ext cx="5492702" cy="55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157E3-9E56-CE5A-BE3A-EAD79090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65" y="169481"/>
            <a:ext cx="2892035" cy="857501"/>
          </a:xfrm>
        </p:spPr>
        <p:txBody>
          <a:bodyPr/>
          <a:lstStyle/>
          <a:p>
            <a:r>
              <a:rPr lang="ko-KR" altLang="en-US" dirty="0"/>
              <a:t>개선 </a:t>
            </a:r>
            <a:r>
              <a:rPr lang="en-US" altLang="ko-KR" dirty="0"/>
              <a:t>Idea …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DA662B-C45A-2BED-89AC-2A30533DC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250" y="1131925"/>
                <a:ext cx="11120919" cy="34400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Pose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edit</a:t>
                </a:r>
                <a:r>
                  <a:rPr lang="ko-KR" altLang="en-US" dirty="0"/>
                  <a:t>된 사진들은 전부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문제가 있어 보입니다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원본 이미지의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잔상이 일부 남아있습니다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논문에 삽입되어 있는 사진들은 저렇게까지 심하진 않은 걸로 보입니다</a:t>
                </a:r>
                <a:r>
                  <a:rPr lang="en-US" altLang="ko-KR" dirty="0"/>
                  <a:t>…. </a:t>
                </a:r>
              </a:p>
              <a:p>
                <a:r>
                  <a:rPr lang="ko-KR" altLang="en-US" dirty="0"/>
                  <a:t>마치 </a:t>
                </a:r>
                <a:r>
                  <a:rPr lang="en-US" altLang="ko-KR" dirty="0" err="1"/>
                  <a:t>interfaceGAN</a:t>
                </a:r>
                <a:r>
                  <a:rPr lang="ko-KR" altLang="en-US" dirty="0"/>
                  <a:t>에서 이미지의 품질을 높이는 자체적인 방법처럼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잔물결같은</a:t>
                </a:r>
                <a:r>
                  <a:rPr lang="ko-KR" altLang="en-US" dirty="0"/>
                  <a:t> 잔상을 제거하는 것만으로도 괜찮지 않을까</a:t>
                </a:r>
                <a:r>
                  <a:rPr lang="en-US" altLang="ko-KR" dirty="0"/>
                  <a:t>…</a:t>
                </a:r>
                <a:r>
                  <a:rPr lang="ko-KR" altLang="en-US" dirty="0"/>
                  <a:t> 하는 생각이 첫번째로 듭니다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하지만 근본적인 해결방법이 될 수가 없겠죠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두번째로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인물 얼굴이 이동했을 때 그곳에는 기존에 없던 배경이 새로 합성되는 것 같습니다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배경 부분에 대해서 새롭게 합성하는 방법</a:t>
                </a:r>
                <a:r>
                  <a:rPr lang="en-US" altLang="ko-KR" dirty="0"/>
                  <a:t>…? (</a:t>
                </a:r>
                <a:r>
                  <a:rPr lang="ko-KR" altLang="en-US" dirty="0"/>
                  <a:t>동시에 인물의 위치를 조금 바꾸기</a:t>
                </a:r>
                <a:r>
                  <a:rPr lang="en-US" altLang="ko-KR" dirty="0"/>
                  <a:t>…?)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ADA</a:t>
                </a:r>
                <a:r>
                  <a:rPr lang="ko-KR" altLang="en-US" dirty="0"/>
                  <a:t>모듈에서 </a:t>
                </a:r>
                <a:r>
                  <a:rPr lang="en-US" altLang="ko-KR" dirty="0"/>
                  <a:t>distortion map (inversion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image</a:t>
                </a:r>
                <a:r>
                  <a:rPr lang="ko-KR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:r>
                  <a:rPr lang="en-US" altLang="ko-KR" dirty="0"/>
                  <a:t>target image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의 차이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initial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editing image</a:t>
                </a:r>
                <a:r>
                  <a:rPr lang="ko-KR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𝑒𝑑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p>
                    </m:sSubSup>
                  </m:oMath>
                </a14:m>
                <a:r>
                  <a:rPr lang="ko-KR" altLang="en-US" dirty="0"/>
                  <a:t>에 대해 정렬이 되는 걸로 알고 있는데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때 </a:t>
                </a:r>
                <a:r>
                  <a:rPr lang="en-US" altLang="ko-KR" dirty="0"/>
                  <a:t>editing image</a:t>
                </a:r>
                <a:r>
                  <a:rPr lang="ko-KR" altLang="en-US" dirty="0"/>
                  <a:t>에 대해서 좀 더 관심이 주는 방법</a:t>
                </a:r>
                <a:r>
                  <a:rPr lang="en-US" altLang="ko-KR" dirty="0"/>
                  <a:t>…? </a:t>
                </a:r>
                <a:r>
                  <a:rPr lang="ko-KR" altLang="en-US" dirty="0" err="1"/>
                  <a:t>왜곡맵</a:t>
                </a:r>
                <a:r>
                  <a:rPr lang="ko-KR" altLang="en-US" dirty="0"/>
                  <a:t> 외에 모듈을 추가하는 방법</a:t>
                </a:r>
                <a:r>
                  <a:rPr lang="en-US" altLang="ko-KR" dirty="0"/>
                  <a:t>…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DA662B-C45A-2BED-89AC-2A30533DC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250" y="1131925"/>
                <a:ext cx="11120919" cy="3440075"/>
              </a:xfrm>
              <a:blipFill>
                <a:blip r:embed="rId3"/>
                <a:stretch>
                  <a:fillRect l="-493" t="-1773" r="-2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남자, 사람, 가장이(가) 표시된 사진&#10;&#10;자동 생성된 설명">
            <a:extLst>
              <a:ext uri="{FF2B5EF4-FFF2-40B4-BE49-F238E27FC236}">
                <a16:creationId xmlns:a16="http://schemas.microsoft.com/office/drawing/2014/main" id="{F638D56F-5391-907C-3E17-4132E52D0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80" y="5057182"/>
            <a:ext cx="1499381" cy="1499381"/>
          </a:xfrm>
          <a:prstGeom prst="rect">
            <a:avLst/>
          </a:prstGeom>
        </p:spPr>
      </p:pic>
      <p:pic>
        <p:nvPicPr>
          <p:cNvPr id="7" name="그림 6" descr="남자, 사람, 가장이(가) 표시된 사진&#10;&#10;자동 생성된 설명">
            <a:extLst>
              <a:ext uri="{FF2B5EF4-FFF2-40B4-BE49-F238E27FC236}">
                <a16:creationId xmlns:a16="http://schemas.microsoft.com/office/drawing/2014/main" id="{6FF6A88A-3EFB-929E-8D4B-142B9D2DF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881" y="5057182"/>
            <a:ext cx="1499381" cy="1499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374F1C-A874-9E9E-A4A4-105C8534B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55" y="5062421"/>
            <a:ext cx="1517480" cy="15174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A8D16C-7881-C0E7-50D7-175513CE2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971" y="5057183"/>
            <a:ext cx="1517480" cy="15086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6ABDD-8E6C-BCD3-63CC-E15028616E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07" y="5063368"/>
            <a:ext cx="1722501" cy="1516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B0889-D047-3364-C85C-C1964A9D7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0299" y="5067656"/>
            <a:ext cx="1731862" cy="1507188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5737E811-5893-AFE2-7552-4C4881FCDF1D}"/>
              </a:ext>
            </a:extLst>
          </p:cNvPr>
          <p:cNvSpPr/>
          <p:nvPr/>
        </p:nvSpPr>
        <p:spPr>
          <a:xfrm>
            <a:off x="247865" y="5067656"/>
            <a:ext cx="6915586" cy="1533524"/>
          </a:xfrm>
          <a:prstGeom prst="frame">
            <a:avLst>
              <a:gd name="adj1" fmla="val 2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ECD08-3F0D-EFAF-CB12-2B8F1ABB3D03}"/>
              </a:ext>
            </a:extLst>
          </p:cNvPr>
          <p:cNvSpPr txBox="1"/>
          <p:nvPr/>
        </p:nvSpPr>
        <p:spPr>
          <a:xfrm>
            <a:off x="180183" y="4687851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EECED4"/>
                </a:highlight>
              </a:rPr>
              <a:t>논문에 삽입된 사진들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E22A8B-A0B5-42A7-871B-781772F3D162}"/>
              </a:ext>
            </a:extLst>
          </p:cNvPr>
          <p:cNvSpPr txBox="1"/>
          <p:nvPr/>
        </p:nvSpPr>
        <p:spPr>
          <a:xfrm>
            <a:off x="7452574" y="4676943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EECED4"/>
                </a:highlight>
              </a:rPr>
              <a:t>실제로 돌려본 결과 이미지</a:t>
            </a:r>
          </a:p>
        </p:txBody>
      </p:sp>
    </p:spTree>
    <p:extLst>
      <p:ext uri="{BB962C8B-B14F-4D97-AF65-F5344CB8AC3E}">
        <p14:creationId xmlns:p14="http://schemas.microsoft.com/office/powerpoint/2010/main" val="329995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3235088" y="2828835"/>
            <a:ext cx="5721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HFGI reproduce with FFHQ</a:t>
            </a:r>
          </a:p>
          <a:p>
            <a:pPr algn="ctr"/>
            <a:r>
              <a:rPr lang="en-US" altLang="ko-KR" sz="3600" dirty="0"/>
              <a:t>(total : 70,000 images)</a:t>
            </a:r>
          </a:p>
        </p:txBody>
      </p:sp>
    </p:spTree>
    <p:extLst>
      <p:ext uri="{BB962C8B-B14F-4D97-AF65-F5344CB8AC3E}">
        <p14:creationId xmlns:p14="http://schemas.microsoft.com/office/powerpoint/2010/main" val="423981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22" y="96143"/>
            <a:ext cx="2340731" cy="99995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Dataset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9D0C43-3220-A487-B856-06BD635F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87" y="1240008"/>
            <a:ext cx="10227075" cy="388528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FFC26F6-BDB2-731C-C164-D828BDDF641C}"/>
              </a:ext>
            </a:extLst>
          </p:cNvPr>
          <p:cNvSpPr/>
          <p:nvPr/>
        </p:nvSpPr>
        <p:spPr>
          <a:xfrm>
            <a:off x="2212355" y="2384385"/>
            <a:ext cx="4338915" cy="636607"/>
          </a:xfrm>
          <a:prstGeom prst="frame">
            <a:avLst>
              <a:gd name="adj1" fmla="val 45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79111-0651-3863-A304-D87E33745D94}"/>
              </a:ext>
            </a:extLst>
          </p:cNvPr>
          <p:cNvSpPr txBox="1"/>
          <p:nvPr/>
        </p:nvSpPr>
        <p:spPr>
          <a:xfrm>
            <a:off x="1319387" y="5405378"/>
            <a:ext cx="840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samples</a:t>
            </a:r>
            <a:r>
              <a:rPr lang="ko-KR" altLang="en-US" dirty="0"/>
              <a:t>로 </a:t>
            </a:r>
            <a:r>
              <a:rPr lang="en-US" altLang="ko-KR" dirty="0"/>
              <a:t>FFHQ</a:t>
            </a:r>
            <a:r>
              <a:rPr lang="ko-KR" altLang="en-US" dirty="0"/>
              <a:t> </a:t>
            </a:r>
            <a:r>
              <a:rPr lang="en-US" altLang="ko-KR" dirty="0"/>
              <a:t>images 70000</a:t>
            </a:r>
            <a:r>
              <a:rPr lang="ko-KR" altLang="en-US" dirty="0"/>
              <a:t>장 모두 원격서버에 업로드하였습니다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Test samples</a:t>
            </a:r>
            <a:r>
              <a:rPr lang="ko-KR" altLang="en-US" dirty="0"/>
              <a:t>는 </a:t>
            </a:r>
            <a:r>
              <a:rPr lang="en-US" altLang="ko-KR" dirty="0" err="1"/>
              <a:t>CelebA</a:t>
            </a:r>
            <a:r>
              <a:rPr lang="en-US" altLang="ko-KR" dirty="0"/>
              <a:t>-HQ</a:t>
            </a:r>
            <a:r>
              <a:rPr lang="ko-KR" altLang="en-US" dirty="0"/>
              <a:t>로 총 </a:t>
            </a:r>
            <a:r>
              <a:rPr lang="en-US" altLang="ko-KR" dirty="0"/>
              <a:t>64</a:t>
            </a:r>
            <a:r>
              <a:rPr lang="ko-KR" altLang="en-US" dirty="0"/>
              <a:t>장 업로드했습니다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404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9" y="12700"/>
            <a:ext cx="10544859" cy="1181100"/>
          </a:xfrm>
        </p:spPr>
        <p:txBody>
          <a:bodyPr>
            <a:normAutofit/>
          </a:bodyPr>
          <a:lstStyle/>
          <a:p>
            <a:r>
              <a:rPr lang="en-US" altLang="ko-KR" dirty="0"/>
              <a:t>Training </a:t>
            </a:r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loss_dict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A3AD51-5922-BA06-49AD-1D71A6AB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62" y="950057"/>
            <a:ext cx="4313740" cy="1873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F408CF-6668-EAF6-DC39-494CC9998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462" y="2869864"/>
            <a:ext cx="4313740" cy="1826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85E18B-7E0C-E609-3707-C91A1B0B7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462" y="4742936"/>
            <a:ext cx="4313740" cy="18174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C935B4-B8B4-D3AC-04CF-BCE367473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257" y="950057"/>
            <a:ext cx="4203258" cy="18730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AD5B53-8DE0-F6A4-3778-24264D25D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256" y="2869864"/>
            <a:ext cx="4221351" cy="18263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0C85C6-964E-BED6-5A0A-B0E943704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933" y="4742935"/>
            <a:ext cx="4232285" cy="18263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281F3F-0994-4C59-6999-8329C2AD0DA4}"/>
              </a:ext>
            </a:extLst>
          </p:cNvPr>
          <p:cNvSpPr txBox="1"/>
          <p:nvPr/>
        </p:nvSpPr>
        <p:spPr>
          <a:xfrm>
            <a:off x="-1814" y="2387876"/>
            <a:ext cx="19752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모델</a:t>
            </a:r>
            <a:r>
              <a:rPr lang="en-US" altLang="ko-KR" dirty="0"/>
              <a:t>(</a:t>
            </a:r>
            <a:r>
              <a:rPr lang="en-US" altLang="ko-KR" dirty="0" err="1"/>
              <a:t>pt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endParaRPr lang="en-US" altLang="ko-KR" dirty="0"/>
          </a:p>
          <a:p>
            <a:pPr algn="ctr"/>
            <a:r>
              <a:rPr lang="en-US" altLang="ko-KR" dirty="0"/>
              <a:t>Iteration</a:t>
            </a:r>
          </a:p>
          <a:p>
            <a:pPr algn="ctr"/>
            <a:r>
              <a:rPr lang="en-US" altLang="ko-KR" dirty="0"/>
              <a:t>20000</a:t>
            </a:r>
            <a:r>
              <a:rPr lang="ko-KR" altLang="en-US" dirty="0"/>
              <a:t>마다</a:t>
            </a:r>
            <a:endParaRPr lang="en-US" altLang="ko-KR" dirty="0"/>
          </a:p>
          <a:p>
            <a:pPr algn="ctr"/>
            <a:r>
              <a:rPr lang="ko-KR" altLang="en-US" dirty="0"/>
              <a:t>저장되었습니다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Loss</a:t>
            </a:r>
            <a:r>
              <a:rPr lang="ko-KR" altLang="en-US" dirty="0"/>
              <a:t>값이 가장 적은</a:t>
            </a:r>
            <a:endParaRPr lang="en-US" altLang="ko-KR" dirty="0"/>
          </a:p>
          <a:p>
            <a:pPr algn="ctr"/>
            <a:r>
              <a:rPr lang="en-US" altLang="ko-KR" dirty="0"/>
              <a:t>Step 60000</a:t>
            </a:r>
            <a:r>
              <a:rPr lang="ko-KR" altLang="en-US" dirty="0"/>
              <a:t>의</a:t>
            </a:r>
            <a:endParaRPr lang="en-US" altLang="ko-KR" dirty="0"/>
          </a:p>
          <a:p>
            <a:pPr algn="ctr"/>
            <a:r>
              <a:rPr lang="ko-KR" altLang="en-US" dirty="0"/>
              <a:t>모델을 이용합니다</a:t>
            </a:r>
            <a:r>
              <a:rPr lang="en-US" altLang="ko-KR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BC2BB5C-A68D-EDB2-1DBB-DE0F27C28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160" y="4742935"/>
            <a:ext cx="1583272" cy="248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41BF923D-30F3-C70C-5AA6-F13408D34C42}"/>
              </a:ext>
            </a:extLst>
          </p:cNvPr>
          <p:cNvSpPr/>
          <p:nvPr/>
        </p:nvSpPr>
        <p:spPr>
          <a:xfrm>
            <a:off x="6644505" y="2538805"/>
            <a:ext cx="3306319" cy="284322"/>
          </a:xfrm>
          <a:prstGeom prst="frame">
            <a:avLst>
              <a:gd name="adj1" fmla="val 1208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7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3822903" y="2551837"/>
            <a:ext cx="4966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Editing</a:t>
            </a:r>
            <a:r>
              <a:rPr lang="ko-KR" altLang="en-US" sz="3600" dirty="0"/>
              <a:t> 할 때</a:t>
            </a:r>
            <a:endParaRPr lang="en-US" altLang="ko-KR" sz="3600" dirty="0"/>
          </a:p>
          <a:p>
            <a:pPr algn="ctr"/>
            <a:r>
              <a:rPr lang="en-US" altLang="ko-KR" sz="3600" dirty="0"/>
              <a:t>pose (</a:t>
            </a:r>
            <a:r>
              <a:rPr lang="en-US" altLang="ko-KR" sz="3600" dirty="0" err="1"/>
              <a:t>InterfaceGAN</a:t>
            </a:r>
            <a:r>
              <a:rPr lang="en-US" altLang="ko-KR" sz="3600" dirty="0"/>
              <a:t>)</a:t>
            </a:r>
          </a:p>
          <a:p>
            <a:pPr algn="ctr"/>
            <a:r>
              <a:rPr lang="ko-KR" altLang="en-US" sz="3600" dirty="0"/>
              <a:t>설정하여 실행해보기</a:t>
            </a:r>
            <a:endParaRPr lang="en-US" altLang="ko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DD2DA-390A-A5F3-2A5B-89B35F4A717F}"/>
              </a:ext>
            </a:extLst>
          </p:cNvPr>
          <p:cNvSpPr txBox="1"/>
          <p:nvPr/>
        </p:nvSpPr>
        <p:spPr>
          <a:xfrm>
            <a:off x="4501610" y="4551451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EECED4"/>
                </a:highlight>
              </a:rPr>
              <a:t>코드 추가 및 수정 </a:t>
            </a:r>
            <a:r>
              <a:rPr lang="en-US" altLang="ko-KR" dirty="0">
                <a:highlight>
                  <a:srgbClr val="EECED4"/>
                </a:highlight>
                <a:sym typeface="Wingdings" panose="05000000000000000000" pitchFamily="2" charset="2"/>
              </a:rPr>
              <a:t> </a:t>
            </a:r>
            <a:r>
              <a:rPr lang="ko-KR" altLang="en-US" dirty="0">
                <a:highlight>
                  <a:srgbClr val="EECED4"/>
                </a:highlight>
                <a:sym typeface="Wingdings" panose="05000000000000000000" pitchFamily="2" charset="2"/>
              </a:rPr>
              <a:t>이미지 결과 확인</a:t>
            </a:r>
            <a:endParaRPr lang="ko-KR" altLang="en-US" dirty="0">
              <a:highlight>
                <a:srgbClr val="EECED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6831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FEC1D0-5E12-793E-1F98-B83976C8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53" y="2083775"/>
            <a:ext cx="7407678" cy="23339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22" y="96143"/>
            <a:ext cx="11479994" cy="999956"/>
          </a:xfrm>
        </p:spPr>
        <p:txBody>
          <a:bodyPr>
            <a:normAutofit fontScale="90000"/>
          </a:bodyPr>
          <a:lstStyle/>
          <a:p>
            <a:r>
              <a:rPr lang="en-US" altLang="ko-KR" sz="4000" dirty="0" err="1"/>
              <a:t>InterfaceGAN</a:t>
            </a:r>
            <a:br>
              <a:rPr lang="en-US" altLang="ko-KR" sz="4000" dirty="0"/>
            </a:br>
            <a:r>
              <a:rPr lang="en-US" altLang="ko-KR" sz="3100" dirty="0"/>
              <a:t>(editable attributes : </a:t>
            </a:r>
            <a:r>
              <a:rPr lang="en-US" altLang="ko-KR" sz="3100" dirty="0">
                <a:highlight>
                  <a:srgbClr val="FFFF00"/>
                </a:highlight>
              </a:rPr>
              <a:t>age</a:t>
            </a:r>
            <a:r>
              <a:rPr lang="en-US" altLang="ko-KR" sz="3100" dirty="0"/>
              <a:t>, eyeglasses, gender, </a:t>
            </a:r>
            <a:r>
              <a:rPr lang="en-US" altLang="ko-KR" sz="3100" dirty="0">
                <a:highlight>
                  <a:srgbClr val="FFFF00"/>
                </a:highlight>
              </a:rPr>
              <a:t>pose</a:t>
            </a:r>
            <a:r>
              <a:rPr lang="en-US" altLang="ko-KR" sz="3100" dirty="0"/>
              <a:t>, </a:t>
            </a:r>
            <a:r>
              <a:rPr lang="en-US" altLang="ko-KR" sz="3100" dirty="0">
                <a:highlight>
                  <a:srgbClr val="FFFF00"/>
                </a:highlight>
              </a:rPr>
              <a:t>smile</a:t>
            </a:r>
            <a:r>
              <a:rPr lang="en-US" altLang="ko-KR" sz="3100" dirty="0"/>
              <a:t>)</a:t>
            </a:r>
            <a:endParaRPr lang="ko-KR" altLang="en-US" sz="4000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1FFC26F6-BDB2-731C-C164-D828BDDF641C}"/>
              </a:ext>
            </a:extLst>
          </p:cNvPr>
          <p:cNvSpPr/>
          <p:nvPr/>
        </p:nvSpPr>
        <p:spPr>
          <a:xfrm>
            <a:off x="3590820" y="3579364"/>
            <a:ext cx="5646856" cy="432213"/>
          </a:xfrm>
          <a:prstGeom prst="frame">
            <a:avLst>
              <a:gd name="adj1" fmla="val 148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81E0C-7BCC-0B2A-31D4-1D2E7B19E2A0}"/>
              </a:ext>
            </a:extLst>
          </p:cNvPr>
          <p:cNvSpPr txBox="1"/>
          <p:nvPr/>
        </p:nvSpPr>
        <p:spPr>
          <a:xfrm>
            <a:off x="1539676" y="5082211"/>
            <a:ext cx="9749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HFGI</a:t>
            </a:r>
            <a:r>
              <a:rPr lang="ko-KR" altLang="en-US" sz="2000" dirty="0"/>
              <a:t>에서 제공하는 </a:t>
            </a:r>
            <a:r>
              <a:rPr lang="en-US" altLang="ko-KR" sz="2000" dirty="0" err="1"/>
              <a:t>interfaceGAN</a:t>
            </a:r>
            <a:r>
              <a:rPr lang="en-US" altLang="ko-KR" sz="2000" dirty="0"/>
              <a:t> directions</a:t>
            </a:r>
            <a:r>
              <a:rPr lang="ko-KR" altLang="en-US" sz="2000" dirty="0"/>
              <a:t>는 </a:t>
            </a:r>
            <a:r>
              <a:rPr lang="en-US" altLang="ko-KR" sz="2000" dirty="0">
                <a:solidFill>
                  <a:srgbClr val="FF0000"/>
                </a:solidFill>
              </a:rPr>
              <a:t>age, pose, smile</a:t>
            </a:r>
            <a:r>
              <a:rPr lang="ko-KR" altLang="en-US" sz="2000" dirty="0"/>
              <a:t> 총 </a:t>
            </a:r>
            <a:r>
              <a:rPr lang="en-US" altLang="ko-KR" sz="2000" dirty="0"/>
              <a:t>3</a:t>
            </a:r>
            <a:r>
              <a:rPr lang="ko-KR" altLang="en-US" sz="2000" dirty="0"/>
              <a:t>가지 모델</a:t>
            </a:r>
            <a:r>
              <a:rPr lang="en-US" altLang="ko-KR" sz="2000" dirty="0"/>
              <a:t>(.</a:t>
            </a:r>
            <a:r>
              <a:rPr lang="en-US" altLang="ko-KR" sz="2000" dirty="0" err="1"/>
              <a:t>pt</a:t>
            </a:r>
            <a:r>
              <a:rPr lang="en-US" altLang="ko-KR" sz="2000" dirty="0"/>
              <a:t>)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하지만 주어진 코드를 보면 </a:t>
            </a:r>
            <a:r>
              <a:rPr lang="en-US" altLang="ko-KR" sz="2000" dirty="0"/>
              <a:t>pose</a:t>
            </a:r>
            <a:r>
              <a:rPr lang="ko-KR" altLang="en-US" sz="2000" dirty="0"/>
              <a:t>를 수정할 수 있도록 하는 옵션을 주지 않았습니다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따라서 </a:t>
            </a:r>
            <a:r>
              <a:rPr lang="en-US" altLang="ko-KR" sz="2000" dirty="0">
                <a:solidFill>
                  <a:srgbClr val="FF0000"/>
                </a:solidFill>
              </a:rPr>
              <a:t>pose</a:t>
            </a:r>
            <a:r>
              <a:rPr lang="en-US" altLang="ko-KR" sz="2000" dirty="0"/>
              <a:t> </a:t>
            </a:r>
            <a:r>
              <a:rPr lang="ko-KR" altLang="en-US" sz="2000" dirty="0"/>
              <a:t>또한 </a:t>
            </a:r>
            <a:r>
              <a:rPr lang="en-US" altLang="ko-KR" sz="2000" dirty="0"/>
              <a:t>edit</a:t>
            </a:r>
            <a:r>
              <a:rPr lang="ko-KR" altLang="en-US" sz="2000" dirty="0"/>
              <a:t>할 수 있도록 코드를 수정 및 추가했습니다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218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3" y="0"/>
            <a:ext cx="6352526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inference.sh </a:t>
            </a:r>
            <a:r>
              <a:rPr lang="en-US" altLang="ko-KR" dirty="0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5E058-F93A-2AAA-1A89-E08A10F0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3" y="1129165"/>
            <a:ext cx="8934450" cy="5267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8CCBC-9E20-E184-DB86-AA1640764C73}"/>
              </a:ext>
            </a:extLst>
          </p:cNvPr>
          <p:cNvSpPr txBox="1"/>
          <p:nvPr/>
        </p:nvSpPr>
        <p:spPr>
          <a:xfrm>
            <a:off x="9413421" y="2409371"/>
            <a:ext cx="2412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문제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기존 코드에서</a:t>
            </a:r>
            <a:endParaRPr lang="en-US" altLang="ko-KR" dirty="0"/>
          </a:p>
          <a:p>
            <a:r>
              <a:rPr lang="en-US" altLang="ko-KR" dirty="0"/>
              <a:t>inference.sh</a:t>
            </a:r>
            <a:r>
              <a:rPr lang="ko-KR" altLang="en-US" dirty="0"/>
              <a:t>에는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pose</a:t>
            </a:r>
            <a:r>
              <a:rPr lang="ko-KR" altLang="en-US" dirty="0"/>
              <a:t>를 </a:t>
            </a:r>
            <a:r>
              <a:rPr lang="en-US" altLang="ko-KR" dirty="0"/>
              <a:t>edit</a:t>
            </a:r>
            <a:r>
              <a:rPr lang="ko-KR" altLang="en-US" dirty="0"/>
              <a:t>할 수 있게 되어있지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해결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따라서 추가했습니다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다음 페이지</a:t>
            </a:r>
            <a:r>
              <a:rPr lang="en-US" altLang="ko-KR" dirty="0"/>
              <a:t>)</a:t>
            </a: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D313046-C2AA-4A03-27BB-B4AD1749242A}"/>
              </a:ext>
            </a:extLst>
          </p:cNvPr>
          <p:cNvSpPr/>
          <p:nvPr/>
        </p:nvSpPr>
        <p:spPr>
          <a:xfrm>
            <a:off x="4681071" y="1325563"/>
            <a:ext cx="2692002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E4C8152A-0442-FACD-9D2D-A16C6477E3DD}"/>
              </a:ext>
            </a:extLst>
          </p:cNvPr>
          <p:cNvSpPr/>
          <p:nvPr/>
        </p:nvSpPr>
        <p:spPr>
          <a:xfrm>
            <a:off x="4894431" y="2225811"/>
            <a:ext cx="2161689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89C97465-FDC0-F2D0-FE3D-A9EFA93D10C1}"/>
              </a:ext>
            </a:extLst>
          </p:cNvPr>
          <p:cNvSpPr/>
          <p:nvPr/>
        </p:nvSpPr>
        <p:spPr>
          <a:xfrm>
            <a:off x="4894431" y="3131873"/>
            <a:ext cx="2321709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CF83F00B-715A-5318-E6EB-E44CC30D8CA6}"/>
              </a:ext>
            </a:extLst>
          </p:cNvPr>
          <p:cNvSpPr/>
          <p:nvPr/>
        </p:nvSpPr>
        <p:spPr>
          <a:xfrm>
            <a:off x="4894431" y="4060077"/>
            <a:ext cx="2245509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3F581F1-64FC-B85B-3BFC-8CB8BF04A8CB}"/>
              </a:ext>
            </a:extLst>
          </p:cNvPr>
          <p:cNvSpPr/>
          <p:nvPr/>
        </p:nvSpPr>
        <p:spPr>
          <a:xfrm>
            <a:off x="4894431" y="4988281"/>
            <a:ext cx="2321709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A84A614-1AFA-8D3D-9E8F-A537141F2E65}"/>
              </a:ext>
            </a:extLst>
          </p:cNvPr>
          <p:cNvSpPr/>
          <p:nvPr/>
        </p:nvSpPr>
        <p:spPr>
          <a:xfrm>
            <a:off x="4894431" y="5916485"/>
            <a:ext cx="2108349" cy="271743"/>
          </a:xfrm>
          <a:prstGeom prst="frame">
            <a:avLst>
              <a:gd name="adj1" fmla="val 91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9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3" y="0"/>
            <a:ext cx="6352526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inference.sh </a:t>
            </a:r>
            <a:r>
              <a:rPr lang="en-US" altLang="ko-KR" dirty="0">
                <a:sym typeface="Wingdings" panose="05000000000000000000" pitchFamily="2" charset="2"/>
              </a:rPr>
              <a:t> pose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2EC7FD-46A7-215B-645D-779EF965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02" y="2000923"/>
            <a:ext cx="10665995" cy="2290089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D51969CE-FA1C-84F8-69BB-6EC20D37F3B9}"/>
              </a:ext>
            </a:extLst>
          </p:cNvPr>
          <p:cNvSpPr/>
          <p:nvPr/>
        </p:nvSpPr>
        <p:spPr>
          <a:xfrm>
            <a:off x="5916408" y="3517752"/>
            <a:ext cx="4991846" cy="394520"/>
          </a:xfrm>
          <a:prstGeom prst="frame">
            <a:avLst>
              <a:gd name="adj1" fmla="val 9195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811F9-9B37-EBAD-C3EC-58883C6A4D6F}"/>
              </a:ext>
            </a:extLst>
          </p:cNvPr>
          <p:cNvSpPr txBox="1"/>
          <p:nvPr/>
        </p:nvSpPr>
        <p:spPr>
          <a:xfrm>
            <a:off x="3415063" y="4538044"/>
            <a:ext cx="6232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/>
              <a:t>InterfaceGAN</a:t>
            </a:r>
            <a:r>
              <a:rPr lang="ko-KR" altLang="en-US" sz="2000" dirty="0"/>
              <a:t>의 코드에 따르면</a:t>
            </a:r>
            <a:r>
              <a:rPr lang="en-US" altLang="ko-KR" sz="2000" dirty="0"/>
              <a:t>, (</a:t>
            </a:r>
            <a:r>
              <a:rPr lang="ko-KR" altLang="en-US" sz="2000" dirty="0"/>
              <a:t>오른쪽 아래 이미지</a:t>
            </a:r>
            <a:r>
              <a:rPr lang="en-US" altLang="ko-KR" sz="2000" dirty="0"/>
              <a:t>)</a:t>
            </a:r>
          </a:p>
          <a:p>
            <a:pPr algn="ctr"/>
            <a:r>
              <a:rPr lang="en-US" altLang="ko-KR" sz="2000" dirty="0"/>
              <a:t>Edit degree</a:t>
            </a:r>
            <a:r>
              <a:rPr lang="ko-KR" altLang="en-US" sz="2000" dirty="0"/>
              <a:t>의 범위는 </a:t>
            </a:r>
            <a:r>
              <a:rPr lang="en-US" altLang="ko-KR" sz="2000" dirty="0"/>
              <a:t>[-3.0, +3.0]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그래서 </a:t>
            </a:r>
            <a:r>
              <a:rPr lang="en-US" altLang="ko-KR" sz="2000" dirty="0"/>
              <a:t>extreme</a:t>
            </a:r>
            <a:r>
              <a:rPr lang="ko-KR" altLang="en-US" sz="2000" dirty="0"/>
              <a:t>하게 </a:t>
            </a:r>
            <a:r>
              <a:rPr lang="en-US" altLang="ko-KR" sz="2000" dirty="0"/>
              <a:t>pose</a:t>
            </a:r>
            <a:r>
              <a:rPr lang="ko-KR" altLang="en-US" sz="2000" dirty="0"/>
              <a:t>를 바꾸도록 </a:t>
            </a:r>
            <a:r>
              <a:rPr lang="en-US" altLang="ko-KR" sz="2000" dirty="0"/>
              <a:t>3</a:t>
            </a:r>
            <a:r>
              <a:rPr lang="ko-KR" altLang="en-US" sz="2000" dirty="0"/>
              <a:t>으로 설정했습니다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5AB3EC2-2778-2E17-26F0-11265A548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547" y="5698042"/>
            <a:ext cx="5363049" cy="10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48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e89d88db-b18d-4ef8-8f35-02a908d6ea3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1161</Words>
  <Application>Microsoft Office PowerPoint</Application>
  <PresentationFormat>와이드스크린</PresentationFormat>
  <Paragraphs>126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나눔스퀘어_ac ExtraBold</vt:lpstr>
      <vt:lpstr>Arial</vt:lpstr>
      <vt:lpstr>Cambria Math</vt:lpstr>
      <vt:lpstr>나눔스퀘어_ac Bold</vt:lpstr>
      <vt:lpstr>나눔스퀘어_ac</vt:lpstr>
      <vt:lpstr>맑은 고딕</vt:lpstr>
      <vt:lpstr>1_Office 테마</vt:lpstr>
      <vt:lpstr>7주차 미팅 발표 자료</vt:lpstr>
      <vt:lpstr>Comments</vt:lpstr>
      <vt:lpstr>PowerPoint 프레젠테이션</vt:lpstr>
      <vt:lpstr>Dataset</vt:lpstr>
      <vt:lpstr>Training 결과 및 loss_dict</vt:lpstr>
      <vt:lpstr>PowerPoint 프레젠테이션</vt:lpstr>
      <vt:lpstr>InterfaceGAN (editable attributes : age, eyeglasses, gender, pose, smile)</vt:lpstr>
      <vt:lpstr>inference.sh  pose 추가</vt:lpstr>
      <vt:lpstr>inference.sh  pose 추가</vt:lpstr>
      <vt:lpstr>scripts/inference.py/main   pose 추가</vt:lpstr>
      <vt:lpstr>scripts/inference.py/main   pose 추가</vt:lpstr>
      <vt:lpstr>predict.py  pose 추가</vt:lpstr>
      <vt:lpstr>predict.py  pose 추가</vt:lpstr>
      <vt:lpstr>훈련한 모델로 inference 하기 </vt:lpstr>
      <vt:lpstr>inversion</vt:lpstr>
      <vt:lpstr>inversion</vt:lpstr>
      <vt:lpstr>smile</vt:lpstr>
      <vt:lpstr>pose</vt:lpstr>
      <vt:lpstr>pose</vt:lpstr>
      <vt:lpstr>pose</vt:lpstr>
      <vt:lpstr>pose</vt:lpstr>
      <vt:lpstr>개선 Idea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6</cp:revision>
  <dcterms:created xsi:type="dcterms:W3CDTF">2022-09-25T18:50:12Z</dcterms:created>
  <dcterms:modified xsi:type="dcterms:W3CDTF">2022-10-22T17:21:46Z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